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7">
  <p:sldMasterIdLst>
    <p:sldMasterId id="2147483660" r:id="rId1"/>
  </p:sldMasterIdLst>
  <p:notesMasterIdLst>
    <p:notesMasterId r:id="rId74"/>
  </p:notesMasterIdLst>
  <p:handoutMasterIdLst>
    <p:handoutMasterId r:id="rId75"/>
  </p:handoutMasterIdLst>
  <p:sldIdLst>
    <p:sldId id="3323" r:id="rId2"/>
    <p:sldId id="3121" r:id="rId3"/>
    <p:sldId id="3311" r:id="rId4"/>
    <p:sldId id="3349" r:id="rId5"/>
    <p:sldId id="3376" r:id="rId6"/>
    <p:sldId id="3377" r:id="rId7"/>
    <p:sldId id="3350" r:id="rId8"/>
    <p:sldId id="3347" r:id="rId9"/>
    <p:sldId id="3353" r:id="rId10"/>
    <p:sldId id="3352" r:id="rId11"/>
    <p:sldId id="3345" r:id="rId12"/>
    <p:sldId id="3309" r:id="rId13"/>
    <p:sldId id="3280" r:id="rId14"/>
    <p:sldId id="3283" r:id="rId15"/>
    <p:sldId id="3284" r:id="rId16"/>
    <p:sldId id="3285" r:id="rId17"/>
    <p:sldId id="3286" r:id="rId18"/>
    <p:sldId id="3287" r:id="rId19"/>
    <p:sldId id="3291" r:id="rId20"/>
    <p:sldId id="3292" r:id="rId21"/>
    <p:sldId id="3295" r:id="rId22"/>
    <p:sldId id="3296" r:id="rId23"/>
    <p:sldId id="3308" r:id="rId24"/>
    <p:sldId id="3298" r:id="rId25"/>
    <p:sldId id="3299" r:id="rId26"/>
    <p:sldId id="3300" r:id="rId27"/>
    <p:sldId id="3301" r:id="rId28"/>
    <p:sldId id="3302" r:id="rId29"/>
    <p:sldId id="3322" r:id="rId30"/>
    <p:sldId id="3220" r:id="rId31"/>
    <p:sldId id="3221" r:id="rId32"/>
    <p:sldId id="3312" r:id="rId33"/>
    <p:sldId id="3224" r:id="rId34"/>
    <p:sldId id="3313" r:id="rId35"/>
    <p:sldId id="3233" r:id="rId36"/>
    <p:sldId id="3238" r:id="rId37"/>
    <p:sldId id="3239" r:id="rId38"/>
    <p:sldId id="3240" r:id="rId39"/>
    <p:sldId id="3326" r:id="rId40"/>
    <p:sldId id="3325" r:id="rId41"/>
    <p:sldId id="3357" r:id="rId42"/>
    <p:sldId id="3358" r:id="rId43"/>
    <p:sldId id="3360" r:id="rId44"/>
    <p:sldId id="3361" r:id="rId45"/>
    <p:sldId id="3375" r:id="rId46"/>
    <p:sldId id="3362" r:id="rId47"/>
    <p:sldId id="3364" r:id="rId48"/>
    <p:sldId id="3328" r:id="rId49"/>
    <p:sldId id="3330" r:id="rId50"/>
    <p:sldId id="3367" r:id="rId51"/>
    <p:sldId id="3368" r:id="rId52"/>
    <p:sldId id="3333" r:id="rId53"/>
    <p:sldId id="3370" r:id="rId54"/>
    <p:sldId id="3334" r:id="rId55"/>
    <p:sldId id="3373" r:id="rId56"/>
    <p:sldId id="3374" r:id="rId57"/>
    <p:sldId id="3335" r:id="rId58"/>
    <p:sldId id="3338" r:id="rId59"/>
    <p:sldId id="3340" r:id="rId60"/>
    <p:sldId id="3245" r:id="rId61"/>
    <p:sldId id="3247" r:id="rId62"/>
    <p:sldId id="3250" r:id="rId63"/>
    <p:sldId id="3324" r:id="rId64"/>
    <p:sldId id="3315" r:id="rId65"/>
    <p:sldId id="3316" r:id="rId66"/>
    <p:sldId id="3317" r:id="rId67"/>
    <p:sldId id="3318" r:id="rId68"/>
    <p:sldId id="3319" r:id="rId69"/>
    <p:sldId id="3356" r:id="rId70"/>
    <p:sldId id="3254" r:id="rId71"/>
    <p:sldId id="3355" r:id="rId72"/>
    <p:sldId id="3193" r:id="rId73"/>
  </p:sldIdLst>
  <p:sldSz cx="9144000" cy="6858000" type="screen4x3"/>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52FCDC32-0638-471B-B83F-DF30D648F031}">
          <p14:sldIdLst>
            <p14:sldId id="3323"/>
            <p14:sldId id="3121"/>
            <p14:sldId id="3311"/>
            <p14:sldId id="3349"/>
            <p14:sldId id="3376"/>
            <p14:sldId id="3377"/>
            <p14:sldId id="3350"/>
            <p14:sldId id="3347"/>
            <p14:sldId id="3353"/>
            <p14:sldId id="3352"/>
            <p14:sldId id="3345"/>
            <p14:sldId id="3309"/>
            <p14:sldId id="3280"/>
            <p14:sldId id="3283"/>
            <p14:sldId id="3284"/>
            <p14:sldId id="3285"/>
            <p14:sldId id="3286"/>
            <p14:sldId id="3287"/>
            <p14:sldId id="3291"/>
            <p14:sldId id="3292"/>
            <p14:sldId id="3295"/>
            <p14:sldId id="3296"/>
            <p14:sldId id="3308"/>
            <p14:sldId id="3298"/>
            <p14:sldId id="3299"/>
            <p14:sldId id="3300"/>
            <p14:sldId id="3301"/>
            <p14:sldId id="3302"/>
            <p14:sldId id="3322"/>
            <p14:sldId id="3220"/>
            <p14:sldId id="3221"/>
            <p14:sldId id="3312"/>
            <p14:sldId id="3224"/>
            <p14:sldId id="3313"/>
            <p14:sldId id="3233"/>
            <p14:sldId id="3238"/>
            <p14:sldId id="3239"/>
            <p14:sldId id="3240"/>
            <p14:sldId id="3326"/>
            <p14:sldId id="3325"/>
            <p14:sldId id="3357"/>
            <p14:sldId id="3358"/>
            <p14:sldId id="3360"/>
            <p14:sldId id="3361"/>
            <p14:sldId id="3375"/>
            <p14:sldId id="3362"/>
            <p14:sldId id="3364"/>
            <p14:sldId id="3328"/>
            <p14:sldId id="3330"/>
            <p14:sldId id="3367"/>
            <p14:sldId id="3368"/>
            <p14:sldId id="3333"/>
            <p14:sldId id="3370"/>
            <p14:sldId id="3334"/>
            <p14:sldId id="3373"/>
            <p14:sldId id="3374"/>
            <p14:sldId id="3335"/>
            <p14:sldId id="3338"/>
            <p14:sldId id="3340"/>
            <p14:sldId id="3245"/>
            <p14:sldId id="3247"/>
            <p14:sldId id="3250"/>
            <p14:sldId id="3324"/>
            <p14:sldId id="3315"/>
            <p14:sldId id="3316"/>
            <p14:sldId id="3317"/>
            <p14:sldId id="3318"/>
            <p14:sldId id="3319"/>
            <p14:sldId id="3356"/>
            <p14:sldId id="3254"/>
            <p14:sldId id="3355"/>
            <p14:sldId id="3193"/>
          </p14:sldIdLst>
        </p14:section>
      </p14:sectionLst>
    </p:ext>
    <p:ext uri="{EFAFB233-063F-42B5-8137-9DF3F51BA10A}">
      <p15:sldGuideLst xmlns:p15="http://schemas.microsoft.com/office/powerpoint/2012/main">
        <p15:guide id="1" orient="horz" pos="2092"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mre Mutlu" initials="AEM" lastIdx="1" clrIdx="0">
    <p:extLst>
      <p:ext uri="{19B8F6BF-5375-455C-9EA6-DF929625EA0E}">
        <p15:presenceInfo xmlns:p15="http://schemas.microsoft.com/office/powerpoint/2012/main" userId="Ali Emre Mutlu" providerId="None"/>
      </p:ext>
    </p:extLst>
  </p:cmAuthor>
  <p:cmAuthor id="2" name="Yasemin KANTAR" initials="YK" lastIdx="16" clrIdx="1">
    <p:extLst>
      <p:ext uri="{19B8F6BF-5375-455C-9EA6-DF929625EA0E}">
        <p15:presenceInfo xmlns:p15="http://schemas.microsoft.com/office/powerpoint/2012/main" userId="S-1-5-21-7431124-1683825256-935750429-280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3366FF"/>
    <a:srgbClr val="3333FF"/>
    <a:srgbClr val="AE78D6"/>
    <a:srgbClr val="FF0000"/>
    <a:srgbClr val="003D4C"/>
    <a:srgbClr val="DA291C"/>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5332" autoAdjust="0"/>
  </p:normalViewPr>
  <p:slideViewPr>
    <p:cSldViewPr snapToGrid="0">
      <p:cViewPr varScale="1">
        <p:scale>
          <a:sx n="125" d="100"/>
          <a:sy n="125" d="100"/>
        </p:scale>
        <p:origin x="1230" y="96"/>
      </p:cViewPr>
      <p:guideLst>
        <p:guide orient="horz" pos="2092"/>
        <p:guide pos="288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1F3F74-166D-4E09-A863-8517D2EC3933}" type="doc">
      <dgm:prSet loTypeId="urn:microsoft.com/office/officeart/2005/8/layout/process5" loCatId="process" qsTypeId="urn:microsoft.com/office/officeart/2005/8/quickstyle/simple2" qsCatId="simple" csTypeId="urn:microsoft.com/office/officeart/2005/8/colors/colorful3" csCatId="colorful" phldr="1"/>
      <dgm:spPr/>
      <dgm:t>
        <a:bodyPr/>
        <a:lstStyle/>
        <a:p>
          <a:endParaRPr lang="tr-TR"/>
        </a:p>
      </dgm:t>
    </dgm:pt>
    <dgm:pt modelId="{12C5DFF6-11A3-40E2-BD1F-2648999557A5}">
      <dgm:prSet phldrT="[Metin]" custT="1"/>
      <dgm:spPr>
        <a:solidFill>
          <a:srgbClr val="C00000"/>
        </a:solidFill>
      </dgm:spPr>
      <dgm:t>
        <a:bodyPr/>
        <a:lstStyle/>
        <a:p>
          <a:r>
            <a:rPr lang="tr-TR" sz="1600" b="0" dirty="0"/>
            <a:t>Mevcut durum analizi ve sorunların tespiti</a:t>
          </a:r>
          <a:endParaRPr lang="tr-TR" sz="1600" dirty="0"/>
        </a:p>
      </dgm:t>
    </dgm:pt>
    <dgm:pt modelId="{2E52F468-C4E5-4175-9246-2A790B187931}" type="parTrans" cxnId="{49128A34-DCEF-43A5-9AC8-323834FA09B1}">
      <dgm:prSet/>
      <dgm:spPr/>
      <dgm:t>
        <a:bodyPr/>
        <a:lstStyle/>
        <a:p>
          <a:endParaRPr lang="tr-TR" sz="1600"/>
        </a:p>
      </dgm:t>
    </dgm:pt>
    <dgm:pt modelId="{A7B1CC3F-53BF-4E03-825F-32FB87E086BC}" type="sibTrans" cxnId="{49128A34-DCEF-43A5-9AC8-323834FA09B1}">
      <dgm:prSet custT="1"/>
      <dgm:spPr>
        <a:solidFill>
          <a:schemeClr val="tx1"/>
        </a:solidFill>
      </dgm:spPr>
      <dgm:t>
        <a:bodyPr/>
        <a:lstStyle/>
        <a:p>
          <a:endParaRPr lang="tr-TR" sz="1600"/>
        </a:p>
      </dgm:t>
    </dgm:pt>
    <dgm:pt modelId="{13A543C5-27F6-41D8-9BE8-9FF82B3203A0}">
      <dgm:prSet phldrT="[Metin]" custT="1"/>
      <dgm:spPr>
        <a:solidFill>
          <a:srgbClr val="3366FF"/>
        </a:solidFill>
      </dgm:spPr>
      <dgm:t>
        <a:bodyPr/>
        <a:lstStyle/>
        <a:p>
          <a:r>
            <a:rPr lang="tr-TR" sz="1600" b="0" dirty="0"/>
            <a:t>Paydaşların tespiti ve istişare sürecinin belirlenmesi</a:t>
          </a:r>
          <a:endParaRPr lang="tr-TR" sz="1600" dirty="0"/>
        </a:p>
      </dgm:t>
    </dgm:pt>
    <dgm:pt modelId="{DE843BAC-868C-4186-A54B-BC6BBD51D6B2}" type="parTrans" cxnId="{A863DFA4-7C0D-4651-AE2B-55148A8DBAB4}">
      <dgm:prSet/>
      <dgm:spPr/>
      <dgm:t>
        <a:bodyPr/>
        <a:lstStyle/>
        <a:p>
          <a:endParaRPr lang="tr-TR" sz="1600"/>
        </a:p>
      </dgm:t>
    </dgm:pt>
    <dgm:pt modelId="{416055AD-9CBE-45C3-8653-353B42546B35}" type="sibTrans" cxnId="{A863DFA4-7C0D-4651-AE2B-55148A8DBAB4}">
      <dgm:prSet custT="1"/>
      <dgm:spPr>
        <a:solidFill>
          <a:schemeClr val="tx1"/>
        </a:solidFill>
      </dgm:spPr>
      <dgm:t>
        <a:bodyPr/>
        <a:lstStyle/>
        <a:p>
          <a:endParaRPr lang="tr-TR" sz="1600"/>
        </a:p>
      </dgm:t>
    </dgm:pt>
    <dgm:pt modelId="{64899C87-9343-4E55-A412-E2E637EC6FCE}">
      <dgm:prSet phldrT="[Metin]" custT="1"/>
      <dgm:spPr>
        <a:solidFill>
          <a:srgbClr val="C00000"/>
        </a:solidFill>
      </dgm:spPr>
      <dgm:t>
        <a:bodyPr/>
        <a:lstStyle/>
        <a:p>
          <a:r>
            <a:rPr lang="tr-TR" sz="1600" b="0" dirty="0"/>
            <a:t>Temel amaç ve hedeflerin belirlenmesi</a:t>
          </a:r>
        </a:p>
      </dgm:t>
    </dgm:pt>
    <dgm:pt modelId="{ACAB06B2-73D1-4957-B99E-9001D7233179}" type="parTrans" cxnId="{08374B6F-F048-4751-A760-86973BB619D5}">
      <dgm:prSet/>
      <dgm:spPr/>
      <dgm:t>
        <a:bodyPr/>
        <a:lstStyle/>
        <a:p>
          <a:endParaRPr lang="tr-TR" sz="1600"/>
        </a:p>
      </dgm:t>
    </dgm:pt>
    <dgm:pt modelId="{AE131B2A-48D5-4771-B479-48DA48E4D03C}" type="sibTrans" cxnId="{08374B6F-F048-4751-A760-86973BB619D5}">
      <dgm:prSet custT="1"/>
      <dgm:spPr>
        <a:solidFill>
          <a:schemeClr val="tx1"/>
        </a:solidFill>
      </dgm:spPr>
      <dgm:t>
        <a:bodyPr/>
        <a:lstStyle/>
        <a:p>
          <a:endParaRPr lang="tr-TR" sz="1600"/>
        </a:p>
      </dgm:t>
    </dgm:pt>
    <dgm:pt modelId="{B2E94080-89D9-40DD-A5FA-ADF692F73EB6}">
      <dgm:prSet phldrT="[Metin]" custT="1"/>
      <dgm:spPr>
        <a:solidFill>
          <a:srgbClr val="3333FF"/>
        </a:solidFill>
      </dgm:spPr>
      <dgm:t>
        <a:bodyPr/>
        <a:lstStyle/>
        <a:p>
          <a:r>
            <a:rPr lang="tr-TR" sz="1600" b="0"/>
            <a:t>Seçeneklerin tespiti</a:t>
          </a:r>
          <a:endParaRPr lang="tr-TR" sz="1600"/>
        </a:p>
      </dgm:t>
    </dgm:pt>
    <dgm:pt modelId="{0F643118-7806-4B75-ACF4-DE8D8CD683D1}" type="parTrans" cxnId="{944DC86C-4F5E-4EAE-A1E6-8456AEBAC972}">
      <dgm:prSet/>
      <dgm:spPr/>
      <dgm:t>
        <a:bodyPr/>
        <a:lstStyle/>
        <a:p>
          <a:endParaRPr lang="tr-TR" sz="1600"/>
        </a:p>
      </dgm:t>
    </dgm:pt>
    <dgm:pt modelId="{303BD23E-F00A-4360-8283-4AAB775CEE71}" type="sibTrans" cxnId="{944DC86C-4F5E-4EAE-A1E6-8456AEBAC972}">
      <dgm:prSet custT="1"/>
      <dgm:spPr>
        <a:solidFill>
          <a:schemeClr val="tx1"/>
        </a:solidFill>
      </dgm:spPr>
      <dgm:t>
        <a:bodyPr/>
        <a:lstStyle/>
        <a:p>
          <a:endParaRPr lang="tr-TR" sz="1600"/>
        </a:p>
      </dgm:t>
    </dgm:pt>
    <dgm:pt modelId="{99E3B786-CFF4-488A-A710-FB29CDF7E1F3}">
      <dgm:prSet phldrT="[Metin]" custT="1"/>
      <dgm:spPr>
        <a:solidFill>
          <a:srgbClr val="C00000"/>
        </a:solidFill>
      </dgm:spPr>
      <dgm:t>
        <a:bodyPr/>
        <a:lstStyle/>
        <a:p>
          <a:r>
            <a:rPr lang="tr-TR" sz="1600" b="0" dirty="0"/>
            <a:t>Seçeneklerin analizi, karşılaştırılması ve bir seçeneğin önerilmesi</a:t>
          </a:r>
          <a:endParaRPr lang="tr-TR" sz="1600" dirty="0"/>
        </a:p>
      </dgm:t>
    </dgm:pt>
    <dgm:pt modelId="{6E7266E4-23E0-42AB-8E0E-936B4DFFFE41}" type="parTrans" cxnId="{1D732440-9BA2-4533-AF74-24D7FB81E516}">
      <dgm:prSet/>
      <dgm:spPr/>
      <dgm:t>
        <a:bodyPr/>
        <a:lstStyle/>
        <a:p>
          <a:endParaRPr lang="tr-TR" sz="1600"/>
        </a:p>
      </dgm:t>
    </dgm:pt>
    <dgm:pt modelId="{AD7D8093-E308-47F4-939F-3FAD82767DE9}" type="sibTrans" cxnId="{1D732440-9BA2-4533-AF74-24D7FB81E516}">
      <dgm:prSet custT="1"/>
      <dgm:spPr>
        <a:solidFill>
          <a:schemeClr val="tx1"/>
        </a:solidFill>
      </dgm:spPr>
      <dgm:t>
        <a:bodyPr/>
        <a:lstStyle/>
        <a:p>
          <a:endParaRPr lang="tr-TR" sz="1600"/>
        </a:p>
      </dgm:t>
    </dgm:pt>
    <dgm:pt modelId="{57FAC70F-748C-46D2-BC3C-4DA52E1BAA82}">
      <dgm:prSet custT="1"/>
      <dgm:spPr>
        <a:solidFill>
          <a:srgbClr val="3333FF"/>
        </a:solidFill>
      </dgm:spPr>
      <dgm:t>
        <a:bodyPr/>
        <a:lstStyle/>
        <a:p>
          <a:r>
            <a:rPr lang="tr-TR" sz="1600" b="0" dirty="0"/>
            <a:t>Uygulama planı geliştirilmesi</a:t>
          </a:r>
        </a:p>
      </dgm:t>
    </dgm:pt>
    <dgm:pt modelId="{068A6A41-F8A7-48AE-A534-EF062B5493E1}" type="parTrans" cxnId="{0F9C37F4-6202-450E-B725-69E7DD9546D2}">
      <dgm:prSet/>
      <dgm:spPr/>
      <dgm:t>
        <a:bodyPr/>
        <a:lstStyle/>
        <a:p>
          <a:endParaRPr lang="tr-TR" sz="1600"/>
        </a:p>
      </dgm:t>
    </dgm:pt>
    <dgm:pt modelId="{5A91A473-9F8D-4746-95C1-49E704B47D10}" type="sibTrans" cxnId="{0F9C37F4-6202-450E-B725-69E7DD9546D2}">
      <dgm:prSet custT="1"/>
      <dgm:spPr>
        <a:solidFill>
          <a:schemeClr val="tx1"/>
        </a:solidFill>
      </dgm:spPr>
      <dgm:t>
        <a:bodyPr/>
        <a:lstStyle/>
        <a:p>
          <a:endParaRPr lang="tr-TR" sz="1600"/>
        </a:p>
      </dgm:t>
    </dgm:pt>
    <dgm:pt modelId="{0C5AB452-1CB1-461F-A62B-C90B34E34420}">
      <dgm:prSet custT="1"/>
      <dgm:spPr>
        <a:solidFill>
          <a:srgbClr val="3333FF"/>
        </a:solidFill>
      </dgm:spPr>
      <dgm:t>
        <a:bodyPr/>
        <a:lstStyle/>
        <a:p>
          <a:r>
            <a:rPr lang="tr-TR" sz="1600" b="0"/>
            <a:t>Uygulamaya ilişkin izleme ve değerlendirme planının oluşturulması</a:t>
          </a:r>
        </a:p>
      </dgm:t>
    </dgm:pt>
    <dgm:pt modelId="{AE270E3C-83E3-445F-A80A-57117F270AC9}" type="parTrans" cxnId="{0F077760-948E-4728-9863-51E06E5B7A93}">
      <dgm:prSet/>
      <dgm:spPr/>
      <dgm:t>
        <a:bodyPr/>
        <a:lstStyle/>
        <a:p>
          <a:endParaRPr lang="tr-TR" sz="1600"/>
        </a:p>
      </dgm:t>
    </dgm:pt>
    <dgm:pt modelId="{39B27395-60DF-4C6C-98DC-C215637FE415}" type="sibTrans" cxnId="{0F077760-948E-4728-9863-51E06E5B7A93}">
      <dgm:prSet custT="1"/>
      <dgm:spPr>
        <a:solidFill>
          <a:schemeClr val="tx1"/>
        </a:solidFill>
      </dgm:spPr>
      <dgm:t>
        <a:bodyPr/>
        <a:lstStyle/>
        <a:p>
          <a:endParaRPr lang="tr-TR" sz="1600"/>
        </a:p>
      </dgm:t>
    </dgm:pt>
    <dgm:pt modelId="{FD33C03F-BE20-4E38-BE64-FAD347F338F2}">
      <dgm:prSet custT="1"/>
      <dgm:spPr>
        <a:solidFill>
          <a:srgbClr val="C00000"/>
        </a:solidFill>
      </dgm:spPr>
      <dgm:t>
        <a:bodyPr/>
        <a:lstStyle/>
        <a:p>
          <a:r>
            <a:rPr lang="tr-TR" sz="1600" b="0"/>
            <a:t>Raporlama</a:t>
          </a:r>
        </a:p>
      </dgm:t>
    </dgm:pt>
    <dgm:pt modelId="{3F4003B5-53C5-4E9C-B4F7-CA11ECB83656}" type="parTrans" cxnId="{FE12A6D4-9FA4-4BA1-B973-BC5270ADA915}">
      <dgm:prSet/>
      <dgm:spPr/>
      <dgm:t>
        <a:bodyPr/>
        <a:lstStyle/>
        <a:p>
          <a:endParaRPr lang="tr-TR" sz="1600"/>
        </a:p>
      </dgm:t>
    </dgm:pt>
    <dgm:pt modelId="{6B0AAB89-00C8-4FFE-B0A8-96F95827A247}" type="sibTrans" cxnId="{FE12A6D4-9FA4-4BA1-B973-BC5270ADA915}">
      <dgm:prSet/>
      <dgm:spPr/>
      <dgm:t>
        <a:bodyPr/>
        <a:lstStyle/>
        <a:p>
          <a:endParaRPr lang="tr-TR" sz="1600"/>
        </a:p>
      </dgm:t>
    </dgm:pt>
    <dgm:pt modelId="{A07C65B9-3E8B-4AA6-827B-763EE5E5EFA8}" type="pres">
      <dgm:prSet presAssocID="{111F3F74-166D-4E09-A863-8517D2EC3933}" presName="diagram" presStyleCnt="0">
        <dgm:presLayoutVars>
          <dgm:dir/>
          <dgm:resizeHandles val="exact"/>
        </dgm:presLayoutVars>
      </dgm:prSet>
      <dgm:spPr/>
      <dgm:t>
        <a:bodyPr/>
        <a:lstStyle/>
        <a:p>
          <a:endParaRPr lang="tr-TR"/>
        </a:p>
      </dgm:t>
    </dgm:pt>
    <dgm:pt modelId="{3275F474-018F-4392-A489-4645487A9D55}" type="pres">
      <dgm:prSet presAssocID="{12C5DFF6-11A3-40E2-BD1F-2648999557A5}" presName="node" presStyleLbl="node1" presStyleIdx="0" presStyleCnt="8">
        <dgm:presLayoutVars>
          <dgm:bulletEnabled val="1"/>
        </dgm:presLayoutVars>
      </dgm:prSet>
      <dgm:spPr/>
      <dgm:t>
        <a:bodyPr/>
        <a:lstStyle/>
        <a:p>
          <a:endParaRPr lang="tr-TR"/>
        </a:p>
      </dgm:t>
    </dgm:pt>
    <dgm:pt modelId="{8D0871A1-C1D9-45B5-A94E-7701550D73FE}" type="pres">
      <dgm:prSet presAssocID="{A7B1CC3F-53BF-4E03-825F-32FB87E086BC}" presName="sibTrans" presStyleLbl="sibTrans2D1" presStyleIdx="0" presStyleCnt="7"/>
      <dgm:spPr/>
      <dgm:t>
        <a:bodyPr/>
        <a:lstStyle/>
        <a:p>
          <a:endParaRPr lang="tr-TR"/>
        </a:p>
      </dgm:t>
    </dgm:pt>
    <dgm:pt modelId="{5945B0CB-7AD7-4EDB-B591-C4AD7B0A6F82}" type="pres">
      <dgm:prSet presAssocID="{A7B1CC3F-53BF-4E03-825F-32FB87E086BC}" presName="connectorText" presStyleLbl="sibTrans2D1" presStyleIdx="0" presStyleCnt="7"/>
      <dgm:spPr/>
      <dgm:t>
        <a:bodyPr/>
        <a:lstStyle/>
        <a:p>
          <a:endParaRPr lang="tr-TR"/>
        </a:p>
      </dgm:t>
    </dgm:pt>
    <dgm:pt modelId="{E3E92B09-CAE4-4995-BF2E-6D06B15F94B1}" type="pres">
      <dgm:prSet presAssocID="{13A543C5-27F6-41D8-9BE8-9FF82B3203A0}" presName="node" presStyleLbl="node1" presStyleIdx="1" presStyleCnt="8">
        <dgm:presLayoutVars>
          <dgm:bulletEnabled val="1"/>
        </dgm:presLayoutVars>
      </dgm:prSet>
      <dgm:spPr/>
      <dgm:t>
        <a:bodyPr/>
        <a:lstStyle/>
        <a:p>
          <a:endParaRPr lang="tr-TR"/>
        </a:p>
      </dgm:t>
    </dgm:pt>
    <dgm:pt modelId="{B460A152-9B16-468B-980D-6C58202DEB9F}" type="pres">
      <dgm:prSet presAssocID="{416055AD-9CBE-45C3-8653-353B42546B35}" presName="sibTrans" presStyleLbl="sibTrans2D1" presStyleIdx="1" presStyleCnt="7"/>
      <dgm:spPr/>
      <dgm:t>
        <a:bodyPr/>
        <a:lstStyle/>
        <a:p>
          <a:endParaRPr lang="tr-TR"/>
        </a:p>
      </dgm:t>
    </dgm:pt>
    <dgm:pt modelId="{D7135121-6278-4C95-8ECE-A9FF648C5415}" type="pres">
      <dgm:prSet presAssocID="{416055AD-9CBE-45C3-8653-353B42546B35}" presName="connectorText" presStyleLbl="sibTrans2D1" presStyleIdx="1" presStyleCnt="7"/>
      <dgm:spPr/>
      <dgm:t>
        <a:bodyPr/>
        <a:lstStyle/>
        <a:p>
          <a:endParaRPr lang="tr-TR"/>
        </a:p>
      </dgm:t>
    </dgm:pt>
    <dgm:pt modelId="{3A30E8F5-E9C8-4472-9E19-3C230B62E071}" type="pres">
      <dgm:prSet presAssocID="{64899C87-9343-4E55-A412-E2E637EC6FCE}" presName="node" presStyleLbl="node1" presStyleIdx="2" presStyleCnt="8">
        <dgm:presLayoutVars>
          <dgm:bulletEnabled val="1"/>
        </dgm:presLayoutVars>
      </dgm:prSet>
      <dgm:spPr/>
      <dgm:t>
        <a:bodyPr/>
        <a:lstStyle/>
        <a:p>
          <a:endParaRPr lang="tr-TR"/>
        </a:p>
      </dgm:t>
    </dgm:pt>
    <dgm:pt modelId="{7D5D2760-991D-433F-92B6-FF8F751782A4}" type="pres">
      <dgm:prSet presAssocID="{AE131B2A-48D5-4771-B479-48DA48E4D03C}" presName="sibTrans" presStyleLbl="sibTrans2D1" presStyleIdx="2" presStyleCnt="7"/>
      <dgm:spPr/>
      <dgm:t>
        <a:bodyPr/>
        <a:lstStyle/>
        <a:p>
          <a:endParaRPr lang="tr-TR"/>
        </a:p>
      </dgm:t>
    </dgm:pt>
    <dgm:pt modelId="{600E716D-128A-4294-96A7-67BCF3C69F1B}" type="pres">
      <dgm:prSet presAssocID="{AE131B2A-48D5-4771-B479-48DA48E4D03C}" presName="connectorText" presStyleLbl="sibTrans2D1" presStyleIdx="2" presStyleCnt="7"/>
      <dgm:spPr/>
      <dgm:t>
        <a:bodyPr/>
        <a:lstStyle/>
        <a:p>
          <a:endParaRPr lang="tr-TR"/>
        </a:p>
      </dgm:t>
    </dgm:pt>
    <dgm:pt modelId="{8CA7DEC5-5569-42AD-8A08-451CC34505F7}" type="pres">
      <dgm:prSet presAssocID="{B2E94080-89D9-40DD-A5FA-ADF692F73EB6}" presName="node" presStyleLbl="node1" presStyleIdx="3" presStyleCnt="8">
        <dgm:presLayoutVars>
          <dgm:bulletEnabled val="1"/>
        </dgm:presLayoutVars>
      </dgm:prSet>
      <dgm:spPr/>
      <dgm:t>
        <a:bodyPr/>
        <a:lstStyle/>
        <a:p>
          <a:endParaRPr lang="tr-TR"/>
        </a:p>
      </dgm:t>
    </dgm:pt>
    <dgm:pt modelId="{C1EBA0B9-7F40-4E1D-B8D4-800E3F11EE34}" type="pres">
      <dgm:prSet presAssocID="{303BD23E-F00A-4360-8283-4AAB775CEE71}" presName="sibTrans" presStyleLbl="sibTrans2D1" presStyleIdx="3" presStyleCnt="7"/>
      <dgm:spPr/>
      <dgm:t>
        <a:bodyPr/>
        <a:lstStyle/>
        <a:p>
          <a:endParaRPr lang="tr-TR"/>
        </a:p>
      </dgm:t>
    </dgm:pt>
    <dgm:pt modelId="{8FA46625-B207-4C42-A5B1-69D534A3A607}" type="pres">
      <dgm:prSet presAssocID="{303BD23E-F00A-4360-8283-4AAB775CEE71}" presName="connectorText" presStyleLbl="sibTrans2D1" presStyleIdx="3" presStyleCnt="7"/>
      <dgm:spPr/>
      <dgm:t>
        <a:bodyPr/>
        <a:lstStyle/>
        <a:p>
          <a:endParaRPr lang="tr-TR"/>
        </a:p>
      </dgm:t>
    </dgm:pt>
    <dgm:pt modelId="{9C1BC8CF-0FC1-49B2-88A6-22368477093E}" type="pres">
      <dgm:prSet presAssocID="{99E3B786-CFF4-488A-A710-FB29CDF7E1F3}" presName="node" presStyleLbl="node1" presStyleIdx="4" presStyleCnt="8">
        <dgm:presLayoutVars>
          <dgm:bulletEnabled val="1"/>
        </dgm:presLayoutVars>
      </dgm:prSet>
      <dgm:spPr/>
      <dgm:t>
        <a:bodyPr/>
        <a:lstStyle/>
        <a:p>
          <a:endParaRPr lang="tr-TR"/>
        </a:p>
      </dgm:t>
    </dgm:pt>
    <dgm:pt modelId="{0B6985DD-F065-4E33-B9E7-02768513A58B}" type="pres">
      <dgm:prSet presAssocID="{AD7D8093-E308-47F4-939F-3FAD82767DE9}" presName="sibTrans" presStyleLbl="sibTrans2D1" presStyleIdx="4" presStyleCnt="7"/>
      <dgm:spPr/>
      <dgm:t>
        <a:bodyPr/>
        <a:lstStyle/>
        <a:p>
          <a:endParaRPr lang="tr-TR"/>
        </a:p>
      </dgm:t>
    </dgm:pt>
    <dgm:pt modelId="{22B44E0C-7767-4003-9908-BD57C3938116}" type="pres">
      <dgm:prSet presAssocID="{AD7D8093-E308-47F4-939F-3FAD82767DE9}" presName="connectorText" presStyleLbl="sibTrans2D1" presStyleIdx="4" presStyleCnt="7"/>
      <dgm:spPr/>
      <dgm:t>
        <a:bodyPr/>
        <a:lstStyle/>
        <a:p>
          <a:endParaRPr lang="tr-TR"/>
        </a:p>
      </dgm:t>
    </dgm:pt>
    <dgm:pt modelId="{3922E026-A055-42B5-ACE1-49DBA561BB04}" type="pres">
      <dgm:prSet presAssocID="{57FAC70F-748C-46D2-BC3C-4DA52E1BAA82}" presName="node" presStyleLbl="node1" presStyleIdx="5" presStyleCnt="8">
        <dgm:presLayoutVars>
          <dgm:bulletEnabled val="1"/>
        </dgm:presLayoutVars>
      </dgm:prSet>
      <dgm:spPr/>
      <dgm:t>
        <a:bodyPr/>
        <a:lstStyle/>
        <a:p>
          <a:endParaRPr lang="tr-TR"/>
        </a:p>
      </dgm:t>
    </dgm:pt>
    <dgm:pt modelId="{66AE4C62-F74A-474D-8AD9-255853E34AE0}" type="pres">
      <dgm:prSet presAssocID="{5A91A473-9F8D-4746-95C1-49E704B47D10}" presName="sibTrans" presStyleLbl="sibTrans2D1" presStyleIdx="5" presStyleCnt="7"/>
      <dgm:spPr/>
      <dgm:t>
        <a:bodyPr/>
        <a:lstStyle/>
        <a:p>
          <a:endParaRPr lang="tr-TR"/>
        </a:p>
      </dgm:t>
    </dgm:pt>
    <dgm:pt modelId="{EA1380D1-CE5E-40B8-BE79-5E024C96F94D}" type="pres">
      <dgm:prSet presAssocID="{5A91A473-9F8D-4746-95C1-49E704B47D10}" presName="connectorText" presStyleLbl="sibTrans2D1" presStyleIdx="5" presStyleCnt="7"/>
      <dgm:spPr/>
      <dgm:t>
        <a:bodyPr/>
        <a:lstStyle/>
        <a:p>
          <a:endParaRPr lang="tr-TR"/>
        </a:p>
      </dgm:t>
    </dgm:pt>
    <dgm:pt modelId="{0598E996-9319-4361-AF02-E3BE22695272}" type="pres">
      <dgm:prSet presAssocID="{0C5AB452-1CB1-461F-A62B-C90B34E34420}" presName="node" presStyleLbl="node1" presStyleIdx="6" presStyleCnt="8">
        <dgm:presLayoutVars>
          <dgm:bulletEnabled val="1"/>
        </dgm:presLayoutVars>
      </dgm:prSet>
      <dgm:spPr/>
      <dgm:t>
        <a:bodyPr/>
        <a:lstStyle/>
        <a:p>
          <a:endParaRPr lang="tr-TR"/>
        </a:p>
      </dgm:t>
    </dgm:pt>
    <dgm:pt modelId="{D8CBDE7C-C133-444B-8909-6E31AEEA39BA}" type="pres">
      <dgm:prSet presAssocID="{39B27395-60DF-4C6C-98DC-C215637FE415}" presName="sibTrans" presStyleLbl="sibTrans2D1" presStyleIdx="6" presStyleCnt="7"/>
      <dgm:spPr/>
      <dgm:t>
        <a:bodyPr/>
        <a:lstStyle/>
        <a:p>
          <a:endParaRPr lang="tr-TR"/>
        </a:p>
      </dgm:t>
    </dgm:pt>
    <dgm:pt modelId="{0D3B395F-174D-4F36-8F7A-2C7E02E14184}" type="pres">
      <dgm:prSet presAssocID="{39B27395-60DF-4C6C-98DC-C215637FE415}" presName="connectorText" presStyleLbl="sibTrans2D1" presStyleIdx="6" presStyleCnt="7"/>
      <dgm:spPr/>
      <dgm:t>
        <a:bodyPr/>
        <a:lstStyle/>
        <a:p>
          <a:endParaRPr lang="tr-TR"/>
        </a:p>
      </dgm:t>
    </dgm:pt>
    <dgm:pt modelId="{3E61E812-E85A-4069-B8EA-FAA37E27E03E}" type="pres">
      <dgm:prSet presAssocID="{FD33C03F-BE20-4E38-BE64-FAD347F338F2}" presName="node" presStyleLbl="node1" presStyleIdx="7" presStyleCnt="8">
        <dgm:presLayoutVars>
          <dgm:bulletEnabled val="1"/>
        </dgm:presLayoutVars>
      </dgm:prSet>
      <dgm:spPr/>
      <dgm:t>
        <a:bodyPr/>
        <a:lstStyle/>
        <a:p>
          <a:endParaRPr lang="tr-TR"/>
        </a:p>
      </dgm:t>
    </dgm:pt>
  </dgm:ptLst>
  <dgm:cxnLst>
    <dgm:cxn modelId="{944DC86C-4F5E-4EAE-A1E6-8456AEBAC972}" srcId="{111F3F74-166D-4E09-A863-8517D2EC3933}" destId="{B2E94080-89D9-40DD-A5FA-ADF692F73EB6}" srcOrd="3" destOrd="0" parTransId="{0F643118-7806-4B75-ACF4-DE8D8CD683D1}" sibTransId="{303BD23E-F00A-4360-8283-4AAB775CEE71}"/>
    <dgm:cxn modelId="{DBD3BA4F-93B3-426A-9325-DB9B4FDA42E2}" type="presOf" srcId="{303BD23E-F00A-4360-8283-4AAB775CEE71}" destId="{8FA46625-B207-4C42-A5B1-69D534A3A607}" srcOrd="1" destOrd="0" presId="urn:microsoft.com/office/officeart/2005/8/layout/process5"/>
    <dgm:cxn modelId="{A2DF4600-657E-46F1-83E6-9F32274D2B9E}" type="presOf" srcId="{416055AD-9CBE-45C3-8653-353B42546B35}" destId="{B460A152-9B16-468B-980D-6C58202DEB9F}" srcOrd="0" destOrd="0" presId="urn:microsoft.com/office/officeart/2005/8/layout/process5"/>
    <dgm:cxn modelId="{49128A34-DCEF-43A5-9AC8-323834FA09B1}" srcId="{111F3F74-166D-4E09-A863-8517D2EC3933}" destId="{12C5DFF6-11A3-40E2-BD1F-2648999557A5}" srcOrd="0" destOrd="0" parTransId="{2E52F468-C4E5-4175-9246-2A790B187931}" sibTransId="{A7B1CC3F-53BF-4E03-825F-32FB87E086BC}"/>
    <dgm:cxn modelId="{0F077760-948E-4728-9863-51E06E5B7A93}" srcId="{111F3F74-166D-4E09-A863-8517D2EC3933}" destId="{0C5AB452-1CB1-461F-A62B-C90B34E34420}" srcOrd="6" destOrd="0" parTransId="{AE270E3C-83E3-445F-A80A-57117F270AC9}" sibTransId="{39B27395-60DF-4C6C-98DC-C215637FE415}"/>
    <dgm:cxn modelId="{9BDCC376-078E-4DCB-A7A2-23CBAFF8CD20}" type="presOf" srcId="{57FAC70F-748C-46D2-BC3C-4DA52E1BAA82}" destId="{3922E026-A055-42B5-ACE1-49DBA561BB04}" srcOrd="0" destOrd="0" presId="urn:microsoft.com/office/officeart/2005/8/layout/process5"/>
    <dgm:cxn modelId="{2CA4DC39-4B1E-48EB-B6CE-8DE8A8771F7E}" type="presOf" srcId="{39B27395-60DF-4C6C-98DC-C215637FE415}" destId="{0D3B395F-174D-4F36-8F7A-2C7E02E14184}" srcOrd="1" destOrd="0" presId="urn:microsoft.com/office/officeart/2005/8/layout/process5"/>
    <dgm:cxn modelId="{B69A8A81-A80F-4209-B493-7159D33F5E6D}" type="presOf" srcId="{5A91A473-9F8D-4746-95C1-49E704B47D10}" destId="{66AE4C62-F74A-474D-8AD9-255853E34AE0}" srcOrd="0" destOrd="0" presId="urn:microsoft.com/office/officeart/2005/8/layout/process5"/>
    <dgm:cxn modelId="{A431E51E-A8FC-42D5-B5C3-4742E76E885F}" type="presOf" srcId="{AD7D8093-E308-47F4-939F-3FAD82767DE9}" destId="{0B6985DD-F065-4E33-B9E7-02768513A58B}" srcOrd="0" destOrd="0" presId="urn:microsoft.com/office/officeart/2005/8/layout/process5"/>
    <dgm:cxn modelId="{A863DFA4-7C0D-4651-AE2B-55148A8DBAB4}" srcId="{111F3F74-166D-4E09-A863-8517D2EC3933}" destId="{13A543C5-27F6-41D8-9BE8-9FF82B3203A0}" srcOrd="1" destOrd="0" parTransId="{DE843BAC-868C-4186-A54B-BC6BBD51D6B2}" sibTransId="{416055AD-9CBE-45C3-8653-353B42546B35}"/>
    <dgm:cxn modelId="{08374B6F-F048-4751-A760-86973BB619D5}" srcId="{111F3F74-166D-4E09-A863-8517D2EC3933}" destId="{64899C87-9343-4E55-A412-E2E637EC6FCE}" srcOrd="2" destOrd="0" parTransId="{ACAB06B2-73D1-4957-B99E-9001D7233179}" sibTransId="{AE131B2A-48D5-4771-B479-48DA48E4D03C}"/>
    <dgm:cxn modelId="{C0709E30-E059-43F8-BE7C-C0B88CEB10C7}" type="presOf" srcId="{5A91A473-9F8D-4746-95C1-49E704B47D10}" destId="{EA1380D1-CE5E-40B8-BE79-5E024C96F94D}" srcOrd="1" destOrd="0" presId="urn:microsoft.com/office/officeart/2005/8/layout/process5"/>
    <dgm:cxn modelId="{1C91EBB1-8F73-4CF5-8902-482FAFB680B3}" type="presOf" srcId="{12C5DFF6-11A3-40E2-BD1F-2648999557A5}" destId="{3275F474-018F-4392-A489-4645487A9D55}" srcOrd="0" destOrd="0" presId="urn:microsoft.com/office/officeart/2005/8/layout/process5"/>
    <dgm:cxn modelId="{523BEFE3-C388-45D4-A9D1-312828717E62}" type="presOf" srcId="{13A543C5-27F6-41D8-9BE8-9FF82B3203A0}" destId="{E3E92B09-CAE4-4995-BF2E-6D06B15F94B1}" srcOrd="0" destOrd="0" presId="urn:microsoft.com/office/officeart/2005/8/layout/process5"/>
    <dgm:cxn modelId="{F1A90E2D-B7B2-4A69-817E-7642396AE749}" type="presOf" srcId="{A7B1CC3F-53BF-4E03-825F-32FB87E086BC}" destId="{5945B0CB-7AD7-4EDB-B591-C4AD7B0A6F82}" srcOrd="1" destOrd="0" presId="urn:microsoft.com/office/officeart/2005/8/layout/process5"/>
    <dgm:cxn modelId="{6116FB40-F264-4A39-A7CA-B1D90D69A3DC}" type="presOf" srcId="{39B27395-60DF-4C6C-98DC-C215637FE415}" destId="{D8CBDE7C-C133-444B-8909-6E31AEEA39BA}" srcOrd="0" destOrd="0" presId="urn:microsoft.com/office/officeart/2005/8/layout/process5"/>
    <dgm:cxn modelId="{0F9C37F4-6202-450E-B725-69E7DD9546D2}" srcId="{111F3F74-166D-4E09-A863-8517D2EC3933}" destId="{57FAC70F-748C-46D2-BC3C-4DA52E1BAA82}" srcOrd="5" destOrd="0" parTransId="{068A6A41-F8A7-48AE-A534-EF062B5493E1}" sibTransId="{5A91A473-9F8D-4746-95C1-49E704B47D10}"/>
    <dgm:cxn modelId="{C68A2CC6-9F43-4ED4-9A62-F9D0987DF00C}" type="presOf" srcId="{99E3B786-CFF4-488A-A710-FB29CDF7E1F3}" destId="{9C1BC8CF-0FC1-49B2-88A6-22368477093E}" srcOrd="0" destOrd="0" presId="urn:microsoft.com/office/officeart/2005/8/layout/process5"/>
    <dgm:cxn modelId="{0FFFD1DA-4B00-4C81-AC1D-7CD4353954EE}" type="presOf" srcId="{AE131B2A-48D5-4771-B479-48DA48E4D03C}" destId="{7D5D2760-991D-433F-92B6-FF8F751782A4}" srcOrd="0" destOrd="0" presId="urn:microsoft.com/office/officeart/2005/8/layout/process5"/>
    <dgm:cxn modelId="{E25760A8-5BAE-4897-9640-750304117A5F}" type="presOf" srcId="{64899C87-9343-4E55-A412-E2E637EC6FCE}" destId="{3A30E8F5-E9C8-4472-9E19-3C230B62E071}" srcOrd="0" destOrd="0" presId="urn:microsoft.com/office/officeart/2005/8/layout/process5"/>
    <dgm:cxn modelId="{D035E1B6-F945-4CE1-BB91-3D107BB17A5E}" type="presOf" srcId="{0C5AB452-1CB1-461F-A62B-C90B34E34420}" destId="{0598E996-9319-4361-AF02-E3BE22695272}" srcOrd="0" destOrd="0" presId="urn:microsoft.com/office/officeart/2005/8/layout/process5"/>
    <dgm:cxn modelId="{9B8C4773-2F68-48A6-B70F-8C3C5D63817F}" type="presOf" srcId="{416055AD-9CBE-45C3-8653-353B42546B35}" destId="{D7135121-6278-4C95-8ECE-A9FF648C5415}" srcOrd="1" destOrd="0" presId="urn:microsoft.com/office/officeart/2005/8/layout/process5"/>
    <dgm:cxn modelId="{1D732440-9BA2-4533-AF74-24D7FB81E516}" srcId="{111F3F74-166D-4E09-A863-8517D2EC3933}" destId="{99E3B786-CFF4-488A-A710-FB29CDF7E1F3}" srcOrd="4" destOrd="0" parTransId="{6E7266E4-23E0-42AB-8E0E-936B4DFFFE41}" sibTransId="{AD7D8093-E308-47F4-939F-3FAD82767DE9}"/>
    <dgm:cxn modelId="{FE12A6D4-9FA4-4BA1-B973-BC5270ADA915}" srcId="{111F3F74-166D-4E09-A863-8517D2EC3933}" destId="{FD33C03F-BE20-4E38-BE64-FAD347F338F2}" srcOrd="7" destOrd="0" parTransId="{3F4003B5-53C5-4E9C-B4F7-CA11ECB83656}" sibTransId="{6B0AAB89-00C8-4FFE-B0A8-96F95827A247}"/>
    <dgm:cxn modelId="{88D46CB0-9CE4-470C-B854-BCE945613369}" type="presOf" srcId="{AE131B2A-48D5-4771-B479-48DA48E4D03C}" destId="{600E716D-128A-4294-96A7-67BCF3C69F1B}" srcOrd="1" destOrd="0" presId="urn:microsoft.com/office/officeart/2005/8/layout/process5"/>
    <dgm:cxn modelId="{B31EB1E8-E699-48F1-94FE-B78C7D3CA0F9}" type="presOf" srcId="{303BD23E-F00A-4360-8283-4AAB775CEE71}" destId="{C1EBA0B9-7F40-4E1D-B8D4-800E3F11EE34}" srcOrd="0" destOrd="0" presId="urn:microsoft.com/office/officeart/2005/8/layout/process5"/>
    <dgm:cxn modelId="{36CE316A-1E31-4015-9FDD-A67BC54412AF}" type="presOf" srcId="{A7B1CC3F-53BF-4E03-825F-32FB87E086BC}" destId="{8D0871A1-C1D9-45B5-A94E-7701550D73FE}" srcOrd="0" destOrd="0" presId="urn:microsoft.com/office/officeart/2005/8/layout/process5"/>
    <dgm:cxn modelId="{BB5F771D-F453-4CF1-883B-6BEAB2EA3305}" type="presOf" srcId="{AD7D8093-E308-47F4-939F-3FAD82767DE9}" destId="{22B44E0C-7767-4003-9908-BD57C3938116}" srcOrd="1" destOrd="0" presId="urn:microsoft.com/office/officeart/2005/8/layout/process5"/>
    <dgm:cxn modelId="{B3EB80A2-F117-4220-AA7B-BD8E5DFE3DA7}" type="presOf" srcId="{FD33C03F-BE20-4E38-BE64-FAD347F338F2}" destId="{3E61E812-E85A-4069-B8EA-FAA37E27E03E}" srcOrd="0" destOrd="0" presId="urn:microsoft.com/office/officeart/2005/8/layout/process5"/>
    <dgm:cxn modelId="{03E39E5F-0DBF-4C8D-91AA-573C6563B299}" type="presOf" srcId="{111F3F74-166D-4E09-A863-8517D2EC3933}" destId="{A07C65B9-3E8B-4AA6-827B-763EE5E5EFA8}" srcOrd="0" destOrd="0" presId="urn:microsoft.com/office/officeart/2005/8/layout/process5"/>
    <dgm:cxn modelId="{5004E050-5339-4DE4-86FC-CB60D1DF0EFE}" type="presOf" srcId="{B2E94080-89D9-40DD-A5FA-ADF692F73EB6}" destId="{8CA7DEC5-5569-42AD-8A08-451CC34505F7}" srcOrd="0" destOrd="0" presId="urn:microsoft.com/office/officeart/2005/8/layout/process5"/>
    <dgm:cxn modelId="{58D2CD05-EC49-4EAC-9340-3B37029A80A3}" type="presParOf" srcId="{A07C65B9-3E8B-4AA6-827B-763EE5E5EFA8}" destId="{3275F474-018F-4392-A489-4645487A9D55}" srcOrd="0" destOrd="0" presId="urn:microsoft.com/office/officeart/2005/8/layout/process5"/>
    <dgm:cxn modelId="{60C58E32-75ED-4AB2-B949-B7C88646B616}" type="presParOf" srcId="{A07C65B9-3E8B-4AA6-827B-763EE5E5EFA8}" destId="{8D0871A1-C1D9-45B5-A94E-7701550D73FE}" srcOrd="1" destOrd="0" presId="urn:microsoft.com/office/officeart/2005/8/layout/process5"/>
    <dgm:cxn modelId="{4E6D2A25-428C-4CAD-86F8-5E2BC574E242}" type="presParOf" srcId="{8D0871A1-C1D9-45B5-A94E-7701550D73FE}" destId="{5945B0CB-7AD7-4EDB-B591-C4AD7B0A6F82}" srcOrd="0" destOrd="0" presId="urn:microsoft.com/office/officeart/2005/8/layout/process5"/>
    <dgm:cxn modelId="{3F6DC6C8-CDE1-4B83-A75C-389ED159F1CB}" type="presParOf" srcId="{A07C65B9-3E8B-4AA6-827B-763EE5E5EFA8}" destId="{E3E92B09-CAE4-4995-BF2E-6D06B15F94B1}" srcOrd="2" destOrd="0" presId="urn:microsoft.com/office/officeart/2005/8/layout/process5"/>
    <dgm:cxn modelId="{253850AD-F913-4056-8BF3-491D7686B6E1}" type="presParOf" srcId="{A07C65B9-3E8B-4AA6-827B-763EE5E5EFA8}" destId="{B460A152-9B16-468B-980D-6C58202DEB9F}" srcOrd="3" destOrd="0" presId="urn:microsoft.com/office/officeart/2005/8/layout/process5"/>
    <dgm:cxn modelId="{B1A7A5DB-9D22-415C-86C5-98DD88429A0D}" type="presParOf" srcId="{B460A152-9B16-468B-980D-6C58202DEB9F}" destId="{D7135121-6278-4C95-8ECE-A9FF648C5415}" srcOrd="0" destOrd="0" presId="urn:microsoft.com/office/officeart/2005/8/layout/process5"/>
    <dgm:cxn modelId="{D92807E4-B72B-4EE1-8479-8BA017BE5C31}" type="presParOf" srcId="{A07C65B9-3E8B-4AA6-827B-763EE5E5EFA8}" destId="{3A30E8F5-E9C8-4472-9E19-3C230B62E071}" srcOrd="4" destOrd="0" presId="urn:microsoft.com/office/officeart/2005/8/layout/process5"/>
    <dgm:cxn modelId="{5CFFF947-18C0-4AF9-9FA5-50F64BA69121}" type="presParOf" srcId="{A07C65B9-3E8B-4AA6-827B-763EE5E5EFA8}" destId="{7D5D2760-991D-433F-92B6-FF8F751782A4}" srcOrd="5" destOrd="0" presId="urn:microsoft.com/office/officeart/2005/8/layout/process5"/>
    <dgm:cxn modelId="{7EF66080-D471-4534-ADB0-21562153F729}" type="presParOf" srcId="{7D5D2760-991D-433F-92B6-FF8F751782A4}" destId="{600E716D-128A-4294-96A7-67BCF3C69F1B}" srcOrd="0" destOrd="0" presId="urn:microsoft.com/office/officeart/2005/8/layout/process5"/>
    <dgm:cxn modelId="{91F3957A-D6BA-4330-810E-544853733CAE}" type="presParOf" srcId="{A07C65B9-3E8B-4AA6-827B-763EE5E5EFA8}" destId="{8CA7DEC5-5569-42AD-8A08-451CC34505F7}" srcOrd="6" destOrd="0" presId="urn:microsoft.com/office/officeart/2005/8/layout/process5"/>
    <dgm:cxn modelId="{6BAA97E1-3654-4DED-907A-7684023873DF}" type="presParOf" srcId="{A07C65B9-3E8B-4AA6-827B-763EE5E5EFA8}" destId="{C1EBA0B9-7F40-4E1D-B8D4-800E3F11EE34}" srcOrd="7" destOrd="0" presId="urn:microsoft.com/office/officeart/2005/8/layout/process5"/>
    <dgm:cxn modelId="{34B3358E-2230-4110-8785-1449C0F0E070}" type="presParOf" srcId="{C1EBA0B9-7F40-4E1D-B8D4-800E3F11EE34}" destId="{8FA46625-B207-4C42-A5B1-69D534A3A607}" srcOrd="0" destOrd="0" presId="urn:microsoft.com/office/officeart/2005/8/layout/process5"/>
    <dgm:cxn modelId="{52A0AE62-426C-4231-B64C-12F7EF604D06}" type="presParOf" srcId="{A07C65B9-3E8B-4AA6-827B-763EE5E5EFA8}" destId="{9C1BC8CF-0FC1-49B2-88A6-22368477093E}" srcOrd="8" destOrd="0" presId="urn:microsoft.com/office/officeart/2005/8/layout/process5"/>
    <dgm:cxn modelId="{E414C607-FDEF-4C73-A5EB-E6D5E1982861}" type="presParOf" srcId="{A07C65B9-3E8B-4AA6-827B-763EE5E5EFA8}" destId="{0B6985DD-F065-4E33-B9E7-02768513A58B}" srcOrd="9" destOrd="0" presId="urn:microsoft.com/office/officeart/2005/8/layout/process5"/>
    <dgm:cxn modelId="{72D5EE47-AA10-4422-99A3-ACF2960543C4}" type="presParOf" srcId="{0B6985DD-F065-4E33-B9E7-02768513A58B}" destId="{22B44E0C-7767-4003-9908-BD57C3938116}" srcOrd="0" destOrd="0" presId="urn:microsoft.com/office/officeart/2005/8/layout/process5"/>
    <dgm:cxn modelId="{C6EF556A-FEA0-4FEA-9D1A-BE94EA47A840}" type="presParOf" srcId="{A07C65B9-3E8B-4AA6-827B-763EE5E5EFA8}" destId="{3922E026-A055-42B5-ACE1-49DBA561BB04}" srcOrd="10" destOrd="0" presId="urn:microsoft.com/office/officeart/2005/8/layout/process5"/>
    <dgm:cxn modelId="{79196CFC-2DB3-49DE-A9C4-7E1F624CD373}" type="presParOf" srcId="{A07C65B9-3E8B-4AA6-827B-763EE5E5EFA8}" destId="{66AE4C62-F74A-474D-8AD9-255853E34AE0}" srcOrd="11" destOrd="0" presId="urn:microsoft.com/office/officeart/2005/8/layout/process5"/>
    <dgm:cxn modelId="{79854DB7-2DC6-47B7-9CAB-E524D3C294D0}" type="presParOf" srcId="{66AE4C62-F74A-474D-8AD9-255853E34AE0}" destId="{EA1380D1-CE5E-40B8-BE79-5E024C96F94D}" srcOrd="0" destOrd="0" presId="urn:microsoft.com/office/officeart/2005/8/layout/process5"/>
    <dgm:cxn modelId="{9D716A3C-77BF-442C-A886-D12D569030AF}" type="presParOf" srcId="{A07C65B9-3E8B-4AA6-827B-763EE5E5EFA8}" destId="{0598E996-9319-4361-AF02-E3BE22695272}" srcOrd="12" destOrd="0" presId="urn:microsoft.com/office/officeart/2005/8/layout/process5"/>
    <dgm:cxn modelId="{2150BFA1-09CE-4347-AFD9-16780CB0BD52}" type="presParOf" srcId="{A07C65B9-3E8B-4AA6-827B-763EE5E5EFA8}" destId="{D8CBDE7C-C133-444B-8909-6E31AEEA39BA}" srcOrd="13" destOrd="0" presId="urn:microsoft.com/office/officeart/2005/8/layout/process5"/>
    <dgm:cxn modelId="{3511B39E-A819-432B-8379-EEF62D7451CA}" type="presParOf" srcId="{D8CBDE7C-C133-444B-8909-6E31AEEA39BA}" destId="{0D3B395F-174D-4F36-8F7A-2C7E02E14184}" srcOrd="0" destOrd="0" presId="urn:microsoft.com/office/officeart/2005/8/layout/process5"/>
    <dgm:cxn modelId="{BBD22883-843B-4454-8E61-14737B109D03}" type="presParOf" srcId="{A07C65B9-3E8B-4AA6-827B-763EE5E5EFA8}" destId="{3E61E812-E85A-4069-B8EA-FAA37E27E03E}" srcOrd="14" destOrd="0" presId="urn:microsoft.com/office/officeart/2005/8/layout/process5"/>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75F474-018F-4392-A489-4645487A9D55}">
      <dsp:nvSpPr>
        <dsp:cNvPr id="0" name=""/>
        <dsp:cNvSpPr/>
      </dsp:nvSpPr>
      <dsp:spPr>
        <a:xfrm>
          <a:off x="481590" y="894"/>
          <a:ext cx="1882761" cy="1129656"/>
        </a:xfrm>
        <a:prstGeom prst="roundRect">
          <a:avLst>
            <a:gd name="adj" fmla="val 10000"/>
          </a:avLst>
        </a:prstGeom>
        <a:solidFill>
          <a:srgbClr val="C00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0" kern="1200" dirty="0"/>
            <a:t>Mevcut durum analizi ve sorunların tespiti</a:t>
          </a:r>
          <a:endParaRPr lang="tr-TR" sz="1600" kern="1200" dirty="0"/>
        </a:p>
      </dsp:txBody>
      <dsp:txXfrm>
        <a:off x="514676" y="33980"/>
        <a:ext cx="1816589" cy="1063484"/>
      </dsp:txXfrm>
    </dsp:sp>
    <dsp:sp modelId="{8D0871A1-C1D9-45B5-A94E-7701550D73FE}">
      <dsp:nvSpPr>
        <dsp:cNvPr id="0" name=""/>
        <dsp:cNvSpPr/>
      </dsp:nvSpPr>
      <dsp:spPr>
        <a:xfrm>
          <a:off x="2530034" y="332260"/>
          <a:ext cx="399145" cy="46692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a:off x="2530034" y="425645"/>
        <a:ext cx="279402" cy="280154"/>
      </dsp:txXfrm>
    </dsp:sp>
    <dsp:sp modelId="{E3E92B09-CAE4-4995-BF2E-6D06B15F94B1}">
      <dsp:nvSpPr>
        <dsp:cNvPr id="0" name=""/>
        <dsp:cNvSpPr/>
      </dsp:nvSpPr>
      <dsp:spPr>
        <a:xfrm>
          <a:off x="3117455" y="894"/>
          <a:ext cx="1882761" cy="1129656"/>
        </a:xfrm>
        <a:prstGeom prst="roundRect">
          <a:avLst>
            <a:gd name="adj" fmla="val 10000"/>
          </a:avLst>
        </a:prstGeom>
        <a:solidFill>
          <a:srgbClr val="3366FF"/>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0" kern="1200" dirty="0"/>
            <a:t>Paydaşların tespiti ve istişare sürecinin belirlenmesi</a:t>
          </a:r>
          <a:endParaRPr lang="tr-TR" sz="1600" kern="1200" dirty="0"/>
        </a:p>
      </dsp:txBody>
      <dsp:txXfrm>
        <a:off x="3150541" y="33980"/>
        <a:ext cx="1816589" cy="1063484"/>
      </dsp:txXfrm>
    </dsp:sp>
    <dsp:sp modelId="{B460A152-9B16-468B-980D-6C58202DEB9F}">
      <dsp:nvSpPr>
        <dsp:cNvPr id="0" name=""/>
        <dsp:cNvSpPr/>
      </dsp:nvSpPr>
      <dsp:spPr>
        <a:xfrm>
          <a:off x="5165900" y="332260"/>
          <a:ext cx="399145" cy="46692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a:off x="5165900" y="425645"/>
        <a:ext cx="279402" cy="280154"/>
      </dsp:txXfrm>
    </dsp:sp>
    <dsp:sp modelId="{3A30E8F5-E9C8-4472-9E19-3C230B62E071}">
      <dsp:nvSpPr>
        <dsp:cNvPr id="0" name=""/>
        <dsp:cNvSpPr/>
      </dsp:nvSpPr>
      <dsp:spPr>
        <a:xfrm>
          <a:off x="5753321" y="894"/>
          <a:ext cx="1882761" cy="1129656"/>
        </a:xfrm>
        <a:prstGeom prst="roundRect">
          <a:avLst>
            <a:gd name="adj" fmla="val 10000"/>
          </a:avLst>
        </a:prstGeom>
        <a:solidFill>
          <a:srgbClr val="C00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0" kern="1200" dirty="0"/>
            <a:t>Temel amaç ve hedeflerin belirlenmesi</a:t>
          </a:r>
        </a:p>
      </dsp:txBody>
      <dsp:txXfrm>
        <a:off x="5786407" y="33980"/>
        <a:ext cx="1816589" cy="1063484"/>
      </dsp:txXfrm>
    </dsp:sp>
    <dsp:sp modelId="{7D5D2760-991D-433F-92B6-FF8F751782A4}">
      <dsp:nvSpPr>
        <dsp:cNvPr id="0" name=""/>
        <dsp:cNvSpPr/>
      </dsp:nvSpPr>
      <dsp:spPr>
        <a:xfrm rot="5400000">
          <a:off x="6495129" y="1262344"/>
          <a:ext cx="399145" cy="46692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rot="-5400000">
        <a:off x="6554625" y="1296234"/>
        <a:ext cx="280154" cy="279402"/>
      </dsp:txXfrm>
    </dsp:sp>
    <dsp:sp modelId="{8CA7DEC5-5569-42AD-8A08-451CC34505F7}">
      <dsp:nvSpPr>
        <dsp:cNvPr id="0" name=""/>
        <dsp:cNvSpPr/>
      </dsp:nvSpPr>
      <dsp:spPr>
        <a:xfrm>
          <a:off x="5753321" y="1883655"/>
          <a:ext cx="1882761" cy="1129656"/>
        </a:xfrm>
        <a:prstGeom prst="roundRect">
          <a:avLst>
            <a:gd name="adj" fmla="val 10000"/>
          </a:avLst>
        </a:prstGeom>
        <a:solidFill>
          <a:srgbClr val="3333FF"/>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0" kern="1200"/>
            <a:t>Seçeneklerin tespiti</a:t>
          </a:r>
          <a:endParaRPr lang="tr-TR" sz="1600" kern="1200"/>
        </a:p>
      </dsp:txBody>
      <dsp:txXfrm>
        <a:off x="5786407" y="1916741"/>
        <a:ext cx="1816589" cy="1063484"/>
      </dsp:txXfrm>
    </dsp:sp>
    <dsp:sp modelId="{C1EBA0B9-7F40-4E1D-B8D4-800E3F11EE34}">
      <dsp:nvSpPr>
        <dsp:cNvPr id="0" name=""/>
        <dsp:cNvSpPr/>
      </dsp:nvSpPr>
      <dsp:spPr>
        <a:xfrm rot="10800000">
          <a:off x="5188493" y="2215021"/>
          <a:ext cx="399145" cy="46692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rot="10800000">
        <a:off x="5308236" y="2308406"/>
        <a:ext cx="279402" cy="280154"/>
      </dsp:txXfrm>
    </dsp:sp>
    <dsp:sp modelId="{9C1BC8CF-0FC1-49B2-88A6-22368477093E}">
      <dsp:nvSpPr>
        <dsp:cNvPr id="0" name=""/>
        <dsp:cNvSpPr/>
      </dsp:nvSpPr>
      <dsp:spPr>
        <a:xfrm>
          <a:off x="3117455" y="1883655"/>
          <a:ext cx="1882761" cy="1129656"/>
        </a:xfrm>
        <a:prstGeom prst="roundRect">
          <a:avLst>
            <a:gd name="adj" fmla="val 10000"/>
          </a:avLst>
        </a:prstGeom>
        <a:solidFill>
          <a:srgbClr val="C00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0" kern="1200" dirty="0"/>
            <a:t>Seçeneklerin analizi, karşılaştırılması ve bir seçeneğin önerilmesi</a:t>
          </a:r>
          <a:endParaRPr lang="tr-TR" sz="1600" kern="1200" dirty="0"/>
        </a:p>
      </dsp:txBody>
      <dsp:txXfrm>
        <a:off x="3150541" y="1916741"/>
        <a:ext cx="1816589" cy="1063484"/>
      </dsp:txXfrm>
    </dsp:sp>
    <dsp:sp modelId="{0B6985DD-F065-4E33-B9E7-02768513A58B}">
      <dsp:nvSpPr>
        <dsp:cNvPr id="0" name=""/>
        <dsp:cNvSpPr/>
      </dsp:nvSpPr>
      <dsp:spPr>
        <a:xfrm rot="10800000">
          <a:off x="2552627" y="2215021"/>
          <a:ext cx="399145" cy="46692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rot="10800000">
        <a:off x="2672370" y="2308406"/>
        <a:ext cx="279402" cy="280154"/>
      </dsp:txXfrm>
    </dsp:sp>
    <dsp:sp modelId="{3922E026-A055-42B5-ACE1-49DBA561BB04}">
      <dsp:nvSpPr>
        <dsp:cNvPr id="0" name=""/>
        <dsp:cNvSpPr/>
      </dsp:nvSpPr>
      <dsp:spPr>
        <a:xfrm>
          <a:off x="481590" y="1883655"/>
          <a:ext cx="1882761" cy="1129656"/>
        </a:xfrm>
        <a:prstGeom prst="roundRect">
          <a:avLst>
            <a:gd name="adj" fmla="val 10000"/>
          </a:avLst>
        </a:prstGeom>
        <a:solidFill>
          <a:srgbClr val="3333FF"/>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0" kern="1200" dirty="0"/>
            <a:t>Uygulama planı geliştirilmesi</a:t>
          </a:r>
        </a:p>
      </dsp:txBody>
      <dsp:txXfrm>
        <a:off x="514676" y="1916741"/>
        <a:ext cx="1816589" cy="1063484"/>
      </dsp:txXfrm>
    </dsp:sp>
    <dsp:sp modelId="{66AE4C62-F74A-474D-8AD9-255853E34AE0}">
      <dsp:nvSpPr>
        <dsp:cNvPr id="0" name=""/>
        <dsp:cNvSpPr/>
      </dsp:nvSpPr>
      <dsp:spPr>
        <a:xfrm rot="5400000">
          <a:off x="1223398" y="3145105"/>
          <a:ext cx="399145" cy="46692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rot="-5400000">
        <a:off x="1282894" y="3178995"/>
        <a:ext cx="280154" cy="279402"/>
      </dsp:txXfrm>
    </dsp:sp>
    <dsp:sp modelId="{0598E996-9319-4361-AF02-E3BE22695272}">
      <dsp:nvSpPr>
        <dsp:cNvPr id="0" name=""/>
        <dsp:cNvSpPr/>
      </dsp:nvSpPr>
      <dsp:spPr>
        <a:xfrm>
          <a:off x="481590" y="3766416"/>
          <a:ext cx="1882761" cy="1129656"/>
        </a:xfrm>
        <a:prstGeom prst="roundRect">
          <a:avLst>
            <a:gd name="adj" fmla="val 10000"/>
          </a:avLst>
        </a:prstGeom>
        <a:solidFill>
          <a:srgbClr val="3333FF"/>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0" kern="1200"/>
            <a:t>Uygulamaya ilişkin izleme ve değerlendirme planının oluşturulması</a:t>
          </a:r>
        </a:p>
      </dsp:txBody>
      <dsp:txXfrm>
        <a:off x="514676" y="3799502"/>
        <a:ext cx="1816589" cy="1063484"/>
      </dsp:txXfrm>
    </dsp:sp>
    <dsp:sp modelId="{D8CBDE7C-C133-444B-8909-6E31AEEA39BA}">
      <dsp:nvSpPr>
        <dsp:cNvPr id="0" name=""/>
        <dsp:cNvSpPr/>
      </dsp:nvSpPr>
      <dsp:spPr>
        <a:xfrm>
          <a:off x="2530034" y="4097782"/>
          <a:ext cx="399145" cy="46692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a:off x="2530034" y="4191167"/>
        <a:ext cx="279402" cy="280154"/>
      </dsp:txXfrm>
    </dsp:sp>
    <dsp:sp modelId="{3E61E812-E85A-4069-B8EA-FAA37E27E03E}">
      <dsp:nvSpPr>
        <dsp:cNvPr id="0" name=""/>
        <dsp:cNvSpPr/>
      </dsp:nvSpPr>
      <dsp:spPr>
        <a:xfrm>
          <a:off x="3117455" y="3766416"/>
          <a:ext cx="1882761" cy="1129656"/>
        </a:xfrm>
        <a:prstGeom prst="roundRect">
          <a:avLst>
            <a:gd name="adj" fmla="val 10000"/>
          </a:avLst>
        </a:prstGeom>
        <a:solidFill>
          <a:srgbClr val="C00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0" kern="1200"/>
            <a:t>Raporlama</a:t>
          </a:r>
        </a:p>
      </dsp:txBody>
      <dsp:txXfrm>
        <a:off x="3150541" y="3799502"/>
        <a:ext cx="1816589" cy="1063484"/>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lvl1pPr>
          </a:lstStyle>
          <a:p>
            <a:fld id="{379D8228-35EC-4936-BBF2-4EF3899E9B4E}" type="datetimeFigureOut">
              <a:rPr lang="tr-TR" smtClean="0"/>
              <a:t>13.12.2024</a:t>
            </a:fld>
            <a:endParaRPr lang="tr-TR"/>
          </a:p>
        </p:txBody>
      </p:sp>
      <p:sp>
        <p:nvSpPr>
          <p:cNvPr id="4" name="Altbilgi Yer Tutucusu 3"/>
          <p:cNvSpPr>
            <a:spLocks noGrp="1"/>
          </p:cNvSpPr>
          <p:nvPr>
            <p:ph type="ftr" sz="quarter" idx="2"/>
          </p:nvPr>
        </p:nvSpPr>
        <p:spPr>
          <a:xfrm>
            <a:off x="0" y="9378950"/>
            <a:ext cx="2946400" cy="49530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378950"/>
            <a:ext cx="2946400" cy="495300"/>
          </a:xfrm>
          <a:prstGeom prst="rect">
            <a:avLst/>
          </a:prstGeom>
        </p:spPr>
        <p:txBody>
          <a:bodyPr vert="horz" lIns="91440" tIns="45720" rIns="91440" bIns="45720" rtlCol="0" anchor="b"/>
          <a:lstStyle>
            <a:lvl1pPr algn="r">
              <a:defRPr sz="1200"/>
            </a:lvl1pPr>
          </a:lstStyle>
          <a:p>
            <a:fld id="{49ECBFBC-5FA2-418F-83E1-CEBBA3EC6FE3}" type="slidenum">
              <a:rPr lang="tr-TR" smtClean="0"/>
              <a:t>‹#›</a:t>
            </a:fld>
            <a:endParaRPr lang="tr-TR"/>
          </a:p>
        </p:txBody>
      </p:sp>
    </p:spTree>
    <p:extLst>
      <p:ext uri="{BB962C8B-B14F-4D97-AF65-F5344CB8AC3E}">
        <p14:creationId xmlns:p14="http://schemas.microsoft.com/office/powerpoint/2010/main" val="2991773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EED2D0A0-69DF-4EAD-AAFE-A0036B778FB3}" type="datetimeFigureOut">
              <a:rPr lang="tr-TR" smtClean="0"/>
              <a:t>13.12.2024</a:t>
            </a:fld>
            <a:endParaRPr lang="tr-TR"/>
          </a:p>
        </p:txBody>
      </p:sp>
      <p:sp>
        <p:nvSpPr>
          <p:cNvPr id="4" name="Slayt Görüntüsü Yer Tutucusu 3"/>
          <p:cNvSpPr>
            <a:spLocks noGrp="1" noRot="1" noChangeAspect="1"/>
          </p:cNvSpPr>
          <p:nvPr>
            <p:ph type="sldImg" idx="2"/>
          </p:nvPr>
        </p:nvSpPr>
        <p:spPr>
          <a:xfrm>
            <a:off x="1176338" y="1233488"/>
            <a:ext cx="4445000" cy="333375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2F0E96B9-2632-4E5D-9B12-CFC447461522}" type="slidenum">
              <a:rPr lang="tr-TR" smtClean="0"/>
              <a:t>‹#›</a:t>
            </a:fld>
            <a:endParaRPr lang="tr-TR"/>
          </a:p>
        </p:txBody>
      </p:sp>
    </p:spTree>
    <p:extLst>
      <p:ext uri="{BB962C8B-B14F-4D97-AF65-F5344CB8AC3E}">
        <p14:creationId xmlns:p14="http://schemas.microsoft.com/office/powerpoint/2010/main" val="310964203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1</a:t>
            </a:fld>
            <a:endParaRPr lang="tr-TR"/>
          </a:p>
        </p:txBody>
      </p:sp>
    </p:spTree>
    <p:extLst>
      <p:ext uri="{BB962C8B-B14F-4D97-AF65-F5344CB8AC3E}">
        <p14:creationId xmlns:p14="http://schemas.microsoft.com/office/powerpoint/2010/main" val="36191049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10</a:t>
            </a:fld>
            <a:endParaRPr lang="tr-TR"/>
          </a:p>
        </p:txBody>
      </p:sp>
    </p:spTree>
    <p:extLst>
      <p:ext uri="{BB962C8B-B14F-4D97-AF65-F5344CB8AC3E}">
        <p14:creationId xmlns:p14="http://schemas.microsoft.com/office/powerpoint/2010/main" val="3575767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11</a:t>
            </a:fld>
            <a:endParaRPr lang="tr-TR"/>
          </a:p>
        </p:txBody>
      </p:sp>
    </p:spTree>
    <p:extLst>
      <p:ext uri="{BB962C8B-B14F-4D97-AF65-F5344CB8AC3E}">
        <p14:creationId xmlns:p14="http://schemas.microsoft.com/office/powerpoint/2010/main" val="3666718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12</a:t>
            </a:fld>
            <a:endParaRPr lang="tr-TR"/>
          </a:p>
        </p:txBody>
      </p:sp>
    </p:spTree>
    <p:extLst>
      <p:ext uri="{BB962C8B-B14F-4D97-AF65-F5344CB8AC3E}">
        <p14:creationId xmlns:p14="http://schemas.microsoft.com/office/powerpoint/2010/main" val="41618345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13</a:t>
            </a:fld>
            <a:endParaRPr lang="tr-TR"/>
          </a:p>
        </p:txBody>
      </p:sp>
    </p:spTree>
    <p:extLst>
      <p:ext uri="{BB962C8B-B14F-4D97-AF65-F5344CB8AC3E}">
        <p14:creationId xmlns:p14="http://schemas.microsoft.com/office/powerpoint/2010/main" val="795997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14</a:t>
            </a:fld>
            <a:endParaRPr lang="tr-TR"/>
          </a:p>
        </p:txBody>
      </p:sp>
    </p:spTree>
    <p:extLst>
      <p:ext uri="{BB962C8B-B14F-4D97-AF65-F5344CB8AC3E}">
        <p14:creationId xmlns:p14="http://schemas.microsoft.com/office/powerpoint/2010/main" val="17724869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15</a:t>
            </a:fld>
            <a:endParaRPr lang="tr-TR"/>
          </a:p>
        </p:txBody>
      </p:sp>
    </p:spTree>
    <p:extLst>
      <p:ext uri="{BB962C8B-B14F-4D97-AF65-F5344CB8AC3E}">
        <p14:creationId xmlns:p14="http://schemas.microsoft.com/office/powerpoint/2010/main" val="1760035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16</a:t>
            </a:fld>
            <a:endParaRPr lang="tr-TR"/>
          </a:p>
        </p:txBody>
      </p:sp>
    </p:spTree>
    <p:extLst>
      <p:ext uri="{BB962C8B-B14F-4D97-AF65-F5344CB8AC3E}">
        <p14:creationId xmlns:p14="http://schemas.microsoft.com/office/powerpoint/2010/main" val="4410306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17</a:t>
            </a:fld>
            <a:endParaRPr lang="tr-TR"/>
          </a:p>
        </p:txBody>
      </p:sp>
    </p:spTree>
    <p:extLst>
      <p:ext uri="{BB962C8B-B14F-4D97-AF65-F5344CB8AC3E}">
        <p14:creationId xmlns:p14="http://schemas.microsoft.com/office/powerpoint/2010/main" val="17249303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18</a:t>
            </a:fld>
            <a:endParaRPr lang="tr-TR"/>
          </a:p>
        </p:txBody>
      </p:sp>
    </p:spTree>
    <p:extLst>
      <p:ext uri="{BB962C8B-B14F-4D97-AF65-F5344CB8AC3E}">
        <p14:creationId xmlns:p14="http://schemas.microsoft.com/office/powerpoint/2010/main" val="37968121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19</a:t>
            </a:fld>
            <a:endParaRPr lang="tr-TR"/>
          </a:p>
        </p:txBody>
      </p:sp>
    </p:spTree>
    <p:extLst>
      <p:ext uri="{BB962C8B-B14F-4D97-AF65-F5344CB8AC3E}">
        <p14:creationId xmlns:p14="http://schemas.microsoft.com/office/powerpoint/2010/main" val="3604714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2</a:t>
            </a:fld>
            <a:endParaRPr lang="tr-TR"/>
          </a:p>
        </p:txBody>
      </p:sp>
    </p:spTree>
    <p:extLst>
      <p:ext uri="{BB962C8B-B14F-4D97-AF65-F5344CB8AC3E}">
        <p14:creationId xmlns:p14="http://schemas.microsoft.com/office/powerpoint/2010/main" val="30686488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20</a:t>
            </a:fld>
            <a:endParaRPr lang="tr-TR"/>
          </a:p>
        </p:txBody>
      </p:sp>
    </p:spTree>
    <p:extLst>
      <p:ext uri="{BB962C8B-B14F-4D97-AF65-F5344CB8AC3E}">
        <p14:creationId xmlns:p14="http://schemas.microsoft.com/office/powerpoint/2010/main" val="13356077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21</a:t>
            </a:fld>
            <a:endParaRPr lang="tr-TR"/>
          </a:p>
        </p:txBody>
      </p:sp>
    </p:spTree>
    <p:extLst>
      <p:ext uri="{BB962C8B-B14F-4D97-AF65-F5344CB8AC3E}">
        <p14:creationId xmlns:p14="http://schemas.microsoft.com/office/powerpoint/2010/main" val="38330067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22</a:t>
            </a:fld>
            <a:endParaRPr lang="tr-TR"/>
          </a:p>
        </p:txBody>
      </p:sp>
    </p:spTree>
    <p:extLst>
      <p:ext uri="{BB962C8B-B14F-4D97-AF65-F5344CB8AC3E}">
        <p14:creationId xmlns:p14="http://schemas.microsoft.com/office/powerpoint/2010/main" val="14978918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23</a:t>
            </a:fld>
            <a:endParaRPr lang="tr-TR"/>
          </a:p>
        </p:txBody>
      </p:sp>
    </p:spTree>
    <p:extLst>
      <p:ext uri="{BB962C8B-B14F-4D97-AF65-F5344CB8AC3E}">
        <p14:creationId xmlns:p14="http://schemas.microsoft.com/office/powerpoint/2010/main" val="20118949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24</a:t>
            </a:fld>
            <a:endParaRPr lang="tr-TR"/>
          </a:p>
        </p:txBody>
      </p:sp>
    </p:spTree>
    <p:extLst>
      <p:ext uri="{BB962C8B-B14F-4D97-AF65-F5344CB8AC3E}">
        <p14:creationId xmlns:p14="http://schemas.microsoft.com/office/powerpoint/2010/main" val="25645784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25</a:t>
            </a:fld>
            <a:endParaRPr lang="tr-TR"/>
          </a:p>
        </p:txBody>
      </p:sp>
    </p:spTree>
    <p:extLst>
      <p:ext uri="{BB962C8B-B14F-4D97-AF65-F5344CB8AC3E}">
        <p14:creationId xmlns:p14="http://schemas.microsoft.com/office/powerpoint/2010/main" val="847045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26</a:t>
            </a:fld>
            <a:endParaRPr lang="tr-TR"/>
          </a:p>
        </p:txBody>
      </p:sp>
    </p:spTree>
    <p:extLst>
      <p:ext uri="{BB962C8B-B14F-4D97-AF65-F5344CB8AC3E}">
        <p14:creationId xmlns:p14="http://schemas.microsoft.com/office/powerpoint/2010/main" val="26210208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27</a:t>
            </a:fld>
            <a:endParaRPr lang="tr-TR"/>
          </a:p>
        </p:txBody>
      </p:sp>
    </p:spTree>
    <p:extLst>
      <p:ext uri="{BB962C8B-B14F-4D97-AF65-F5344CB8AC3E}">
        <p14:creationId xmlns:p14="http://schemas.microsoft.com/office/powerpoint/2010/main" val="18203165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28</a:t>
            </a:fld>
            <a:endParaRPr lang="tr-TR"/>
          </a:p>
        </p:txBody>
      </p:sp>
    </p:spTree>
    <p:extLst>
      <p:ext uri="{BB962C8B-B14F-4D97-AF65-F5344CB8AC3E}">
        <p14:creationId xmlns:p14="http://schemas.microsoft.com/office/powerpoint/2010/main" val="31709290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29</a:t>
            </a:fld>
            <a:endParaRPr lang="tr-TR"/>
          </a:p>
        </p:txBody>
      </p:sp>
    </p:spTree>
    <p:extLst>
      <p:ext uri="{BB962C8B-B14F-4D97-AF65-F5344CB8AC3E}">
        <p14:creationId xmlns:p14="http://schemas.microsoft.com/office/powerpoint/2010/main" val="2819600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3</a:t>
            </a:fld>
            <a:endParaRPr lang="tr-TR"/>
          </a:p>
        </p:txBody>
      </p:sp>
    </p:spTree>
    <p:extLst>
      <p:ext uri="{BB962C8B-B14F-4D97-AF65-F5344CB8AC3E}">
        <p14:creationId xmlns:p14="http://schemas.microsoft.com/office/powerpoint/2010/main" val="23708722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30</a:t>
            </a:fld>
            <a:endParaRPr lang="tr-TR"/>
          </a:p>
        </p:txBody>
      </p:sp>
    </p:spTree>
    <p:extLst>
      <p:ext uri="{BB962C8B-B14F-4D97-AF65-F5344CB8AC3E}">
        <p14:creationId xmlns:p14="http://schemas.microsoft.com/office/powerpoint/2010/main" val="150622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31</a:t>
            </a:fld>
            <a:endParaRPr lang="tr-TR"/>
          </a:p>
        </p:txBody>
      </p:sp>
    </p:spTree>
    <p:extLst>
      <p:ext uri="{BB962C8B-B14F-4D97-AF65-F5344CB8AC3E}">
        <p14:creationId xmlns:p14="http://schemas.microsoft.com/office/powerpoint/2010/main" val="36637939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32</a:t>
            </a:fld>
            <a:endParaRPr lang="tr-TR"/>
          </a:p>
        </p:txBody>
      </p:sp>
    </p:spTree>
    <p:extLst>
      <p:ext uri="{BB962C8B-B14F-4D97-AF65-F5344CB8AC3E}">
        <p14:creationId xmlns:p14="http://schemas.microsoft.com/office/powerpoint/2010/main" val="25932060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33</a:t>
            </a:fld>
            <a:endParaRPr lang="tr-TR"/>
          </a:p>
        </p:txBody>
      </p:sp>
    </p:spTree>
    <p:extLst>
      <p:ext uri="{BB962C8B-B14F-4D97-AF65-F5344CB8AC3E}">
        <p14:creationId xmlns:p14="http://schemas.microsoft.com/office/powerpoint/2010/main" val="25727196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34</a:t>
            </a:fld>
            <a:endParaRPr lang="tr-TR"/>
          </a:p>
        </p:txBody>
      </p:sp>
    </p:spTree>
    <p:extLst>
      <p:ext uri="{BB962C8B-B14F-4D97-AF65-F5344CB8AC3E}">
        <p14:creationId xmlns:p14="http://schemas.microsoft.com/office/powerpoint/2010/main" val="41402289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35</a:t>
            </a:fld>
            <a:endParaRPr lang="tr-TR"/>
          </a:p>
        </p:txBody>
      </p:sp>
    </p:spTree>
    <p:extLst>
      <p:ext uri="{BB962C8B-B14F-4D97-AF65-F5344CB8AC3E}">
        <p14:creationId xmlns:p14="http://schemas.microsoft.com/office/powerpoint/2010/main" val="15242856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36</a:t>
            </a:fld>
            <a:endParaRPr lang="tr-TR"/>
          </a:p>
        </p:txBody>
      </p:sp>
    </p:spTree>
    <p:extLst>
      <p:ext uri="{BB962C8B-B14F-4D97-AF65-F5344CB8AC3E}">
        <p14:creationId xmlns:p14="http://schemas.microsoft.com/office/powerpoint/2010/main" val="39942611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37</a:t>
            </a:fld>
            <a:endParaRPr lang="tr-TR"/>
          </a:p>
        </p:txBody>
      </p:sp>
    </p:spTree>
    <p:extLst>
      <p:ext uri="{BB962C8B-B14F-4D97-AF65-F5344CB8AC3E}">
        <p14:creationId xmlns:p14="http://schemas.microsoft.com/office/powerpoint/2010/main" val="27227962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38</a:t>
            </a:fld>
            <a:endParaRPr lang="tr-TR"/>
          </a:p>
        </p:txBody>
      </p:sp>
    </p:spTree>
    <p:extLst>
      <p:ext uri="{BB962C8B-B14F-4D97-AF65-F5344CB8AC3E}">
        <p14:creationId xmlns:p14="http://schemas.microsoft.com/office/powerpoint/2010/main" val="67188960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39</a:t>
            </a:fld>
            <a:endParaRPr lang="tr-TR"/>
          </a:p>
        </p:txBody>
      </p:sp>
    </p:spTree>
    <p:extLst>
      <p:ext uri="{BB962C8B-B14F-4D97-AF65-F5344CB8AC3E}">
        <p14:creationId xmlns:p14="http://schemas.microsoft.com/office/powerpoint/2010/main" val="2565743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4</a:t>
            </a:fld>
            <a:endParaRPr lang="tr-TR"/>
          </a:p>
        </p:txBody>
      </p:sp>
    </p:spTree>
    <p:extLst>
      <p:ext uri="{BB962C8B-B14F-4D97-AF65-F5344CB8AC3E}">
        <p14:creationId xmlns:p14="http://schemas.microsoft.com/office/powerpoint/2010/main" val="231945104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40</a:t>
            </a:fld>
            <a:endParaRPr lang="tr-TR"/>
          </a:p>
        </p:txBody>
      </p:sp>
    </p:spTree>
    <p:extLst>
      <p:ext uri="{BB962C8B-B14F-4D97-AF65-F5344CB8AC3E}">
        <p14:creationId xmlns:p14="http://schemas.microsoft.com/office/powerpoint/2010/main" val="36677897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41</a:t>
            </a:fld>
            <a:endParaRPr lang="tr-TR"/>
          </a:p>
        </p:txBody>
      </p:sp>
    </p:spTree>
    <p:extLst>
      <p:ext uri="{BB962C8B-B14F-4D97-AF65-F5344CB8AC3E}">
        <p14:creationId xmlns:p14="http://schemas.microsoft.com/office/powerpoint/2010/main" val="16952506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42</a:t>
            </a:fld>
            <a:endParaRPr lang="tr-TR"/>
          </a:p>
        </p:txBody>
      </p:sp>
    </p:spTree>
    <p:extLst>
      <p:ext uri="{BB962C8B-B14F-4D97-AF65-F5344CB8AC3E}">
        <p14:creationId xmlns:p14="http://schemas.microsoft.com/office/powerpoint/2010/main" val="14588726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43</a:t>
            </a:fld>
            <a:endParaRPr lang="tr-TR"/>
          </a:p>
        </p:txBody>
      </p:sp>
    </p:spTree>
    <p:extLst>
      <p:ext uri="{BB962C8B-B14F-4D97-AF65-F5344CB8AC3E}">
        <p14:creationId xmlns:p14="http://schemas.microsoft.com/office/powerpoint/2010/main" val="121385335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44</a:t>
            </a:fld>
            <a:endParaRPr lang="tr-TR"/>
          </a:p>
        </p:txBody>
      </p:sp>
    </p:spTree>
    <p:extLst>
      <p:ext uri="{BB962C8B-B14F-4D97-AF65-F5344CB8AC3E}">
        <p14:creationId xmlns:p14="http://schemas.microsoft.com/office/powerpoint/2010/main" val="62987740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45</a:t>
            </a:fld>
            <a:endParaRPr lang="tr-TR"/>
          </a:p>
        </p:txBody>
      </p:sp>
    </p:spTree>
    <p:extLst>
      <p:ext uri="{BB962C8B-B14F-4D97-AF65-F5344CB8AC3E}">
        <p14:creationId xmlns:p14="http://schemas.microsoft.com/office/powerpoint/2010/main" val="18124386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46</a:t>
            </a:fld>
            <a:endParaRPr lang="tr-TR"/>
          </a:p>
        </p:txBody>
      </p:sp>
    </p:spTree>
    <p:extLst>
      <p:ext uri="{BB962C8B-B14F-4D97-AF65-F5344CB8AC3E}">
        <p14:creationId xmlns:p14="http://schemas.microsoft.com/office/powerpoint/2010/main" val="9675603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47</a:t>
            </a:fld>
            <a:endParaRPr lang="tr-TR"/>
          </a:p>
        </p:txBody>
      </p:sp>
    </p:spTree>
    <p:extLst>
      <p:ext uri="{BB962C8B-B14F-4D97-AF65-F5344CB8AC3E}">
        <p14:creationId xmlns:p14="http://schemas.microsoft.com/office/powerpoint/2010/main" val="146725830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48</a:t>
            </a:fld>
            <a:endParaRPr lang="tr-TR"/>
          </a:p>
        </p:txBody>
      </p:sp>
    </p:spTree>
    <p:extLst>
      <p:ext uri="{BB962C8B-B14F-4D97-AF65-F5344CB8AC3E}">
        <p14:creationId xmlns:p14="http://schemas.microsoft.com/office/powerpoint/2010/main" val="63142681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49</a:t>
            </a:fld>
            <a:endParaRPr lang="tr-TR"/>
          </a:p>
        </p:txBody>
      </p:sp>
    </p:spTree>
    <p:extLst>
      <p:ext uri="{BB962C8B-B14F-4D97-AF65-F5344CB8AC3E}">
        <p14:creationId xmlns:p14="http://schemas.microsoft.com/office/powerpoint/2010/main" val="547875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5</a:t>
            </a:fld>
            <a:endParaRPr lang="tr-TR"/>
          </a:p>
        </p:txBody>
      </p:sp>
    </p:spTree>
    <p:extLst>
      <p:ext uri="{BB962C8B-B14F-4D97-AF65-F5344CB8AC3E}">
        <p14:creationId xmlns:p14="http://schemas.microsoft.com/office/powerpoint/2010/main" val="108383191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50</a:t>
            </a:fld>
            <a:endParaRPr lang="tr-TR"/>
          </a:p>
        </p:txBody>
      </p:sp>
    </p:spTree>
    <p:extLst>
      <p:ext uri="{BB962C8B-B14F-4D97-AF65-F5344CB8AC3E}">
        <p14:creationId xmlns:p14="http://schemas.microsoft.com/office/powerpoint/2010/main" val="185984371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51</a:t>
            </a:fld>
            <a:endParaRPr lang="tr-TR"/>
          </a:p>
        </p:txBody>
      </p:sp>
    </p:spTree>
    <p:extLst>
      <p:ext uri="{BB962C8B-B14F-4D97-AF65-F5344CB8AC3E}">
        <p14:creationId xmlns:p14="http://schemas.microsoft.com/office/powerpoint/2010/main" val="417015782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52</a:t>
            </a:fld>
            <a:endParaRPr lang="tr-TR"/>
          </a:p>
        </p:txBody>
      </p:sp>
    </p:spTree>
    <p:extLst>
      <p:ext uri="{BB962C8B-B14F-4D97-AF65-F5344CB8AC3E}">
        <p14:creationId xmlns:p14="http://schemas.microsoft.com/office/powerpoint/2010/main" val="289883642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53</a:t>
            </a:fld>
            <a:endParaRPr lang="tr-TR"/>
          </a:p>
        </p:txBody>
      </p:sp>
    </p:spTree>
    <p:extLst>
      <p:ext uri="{BB962C8B-B14F-4D97-AF65-F5344CB8AC3E}">
        <p14:creationId xmlns:p14="http://schemas.microsoft.com/office/powerpoint/2010/main" val="265550289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54</a:t>
            </a:fld>
            <a:endParaRPr lang="tr-TR"/>
          </a:p>
        </p:txBody>
      </p:sp>
    </p:spTree>
    <p:extLst>
      <p:ext uri="{BB962C8B-B14F-4D97-AF65-F5344CB8AC3E}">
        <p14:creationId xmlns:p14="http://schemas.microsoft.com/office/powerpoint/2010/main" val="274778155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55</a:t>
            </a:fld>
            <a:endParaRPr lang="tr-TR"/>
          </a:p>
        </p:txBody>
      </p:sp>
    </p:spTree>
    <p:extLst>
      <p:ext uri="{BB962C8B-B14F-4D97-AF65-F5344CB8AC3E}">
        <p14:creationId xmlns:p14="http://schemas.microsoft.com/office/powerpoint/2010/main" val="89788099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56</a:t>
            </a:fld>
            <a:endParaRPr lang="tr-TR"/>
          </a:p>
        </p:txBody>
      </p:sp>
    </p:spTree>
    <p:extLst>
      <p:ext uri="{BB962C8B-B14F-4D97-AF65-F5344CB8AC3E}">
        <p14:creationId xmlns:p14="http://schemas.microsoft.com/office/powerpoint/2010/main" val="386088093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57</a:t>
            </a:fld>
            <a:endParaRPr lang="tr-TR"/>
          </a:p>
        </p:txBody>
      </p:sp>
    </p:spTree>
    <p:extLst>
      <p:ext uri="{BB962C8B-B14F-4D97-AF65-F5344CB8AC3E}">
        <p14:creationId xmlns:p14="http://schemas.microsoft.com/office/powerpoint/2010/main" val="310058329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58</a:t>
            </a:fld>
            <a:endParaRPr lang="tr-TR"/>
          </a:p>
        </p:txBody>
      </p:sp>
    </p:spTree>
    <p:extLst>
      <p:ext uri="{BB962C8B-B14F-4D97-AF65-F5344CB8AC3E}">
        <p14:creationId xmlns:p14="http://schemas.microsoft.com/office/powerpoint/2010/main" val="81230995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59</a:t>
            </a:fld>
            <a:endParaRPr lang="tr-TR"/>
          </a:p>
        </p:txBody>
      </p:sp>
    </p:spTree>
    <p:extLst>
      <p:ext uri="{BB962C8B-B14F-4D97-AF65-F5344CB8AC3E}">
        <p14:creationId xmlns:p14="http://schemas.microsoft.com/office/powerpoint/2010/main" val="14466372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6</a:t>
            </a:fld>
            <a:endParaRPr lang="tr-TR"/>
          </a:p>
        </p:txBody>
      </p:sp>
    </p:spTree>
    <p:extLst>
      <p:ext uri="{BB962C8B-B14F-4D97-AF65-F5344CB8AC3E}">
        <p14:creationId xmlns:p14="http://schemas.microsoft.com/office/powerpoint/2010/main" val="128934112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60</a:t>
            </a:fld>
            <a:endParaRPr lang="tr-TR"/>
          </a:p>
        </p:txBody>
      </p:sp>
    </p:spTree>
    <p:extLst>
      <p:ext uri="{BB962C8B-B14F-4D97-AF65-F5344CB8AC3E}">
        <p14:creationId xmlns:p14="http://schemas.microsoft.com/office/powerpoint/2010/main" val="357390388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61</a:t>
            </a:fld>
            <a:endParaRPr lang="tr-TR"/>
          </a:p>
        </p:txBody>
      </p:sp>
    </p:spTree>
    <p:extLst>
      <p:ext uri="{BB962C8B-B14F-4D97-AF65-F5344CB8AC3E}">
        <p14:creationId xmlns:p14="http://schemas.microsoft.com/office/powerpoint/2010/main" val="187949125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62</a:t>
            </a:fld>
            <a:endParaRPr lang="tr-TR"/>
          </a:p>
        </p:txBody>
      </p:sp>
    </p:spTree>
    <p:extLst>
      <p:ext uri="{BB962C8B-B14F-4D97-AF65-F5344CB8AC3E}">
        <p14:creationId xmlns:p14="http://schemas.microsoft.com/office/powerpoint/2010/main" val="34994464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63</a:t>
            </a:fld>
            <a:endParaRPr lang="tr-TR"/>
          </a:p>
        </p:txBody>
      </p:sp>
    </p:spTree>
    <p:extLst>
      <p:ext uri="{BB962C8B-B14F-4D97-AF65-F5344CB8AC3E}">
        <p14:creationId xmlns:p14="http://schemas.microsoft.com/office/powerpoint/2010/main" val="110825855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64</a:t>
            </a:fld>
            <a:endParaRPr lang="tr-TR"/>
          </a:p>
        </p:txBody>
      </p:sp>
    </p:spTree>
    <p:extLst>
      <p:ext uri="{BB962C8B-B14F-4D97-AF65-F5344CB8AC3E}">
        <p14:creationId xmlns:p14="http://schemas.microsoft.com/office/powerpoint/2010/main" val="252815767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65</a:t>
            </a:fld>
            <a:endParaRPr lang="tr-TR"/>
          </a:p>
        </p:txBody>
      </p:sp>
    </p:spTree>
    <p:extLst>
      <p:ext uri="{BB962C8B-B14F-4D97-AF65-F5344CB8AC3E}">
        <p14:creationId xmlns:p14="http://schemas.microsoft.com/office/powerpoint/2010/main" val="30047681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66</a:t>
            </a:fld>
            <a:endParaRPr lang="tr-TR"/>
          </a:p>
        </p:txBody>
      </p:sp>
    </p:spTree>
    <p:extLst>
      <p:ext uri="{BB962C8B-B14F-4D97-AF65-F5344CB8AC3E}">
        <p14:creationId xmlns:p14="http://schemas.microsoft.com/office/powerpoint/2010/main" val="45453086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67</a:t>
            </a:fld>
            <a:endParaRPr lang="tr-TR"/>
          </a:p>
        </p:txBody>
      </p:sp>
    </p:spTree>
    <p:extLst>
      <p:ext uri="{BB962C8B-B14F-4D97-AF65-F5344CB8AC3E}">
        <p14:creationId xmlns:p14="http://schemas.microsoft.com/office/powerpoint/2010/main" val="300896194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68</a:t>
            </a:fld>
            <a:endParaRPr lang="tr-TR"/>
          </a:p>
        </p:txBody>
      </p:sp>
    </p:spTree>
    <p:extLst>
      <p:ext uri="{BB962C8B-B14F-4D97-AF65-F5344CB8AC3E}">
        <p14:creationId xmlns:p14="http://schemas.microsoft.com/office/powerpoint/2010/main" val="110896469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69</a:t>
            </a:fld>
            <a:endParaRPr lang="tr-TR"/>
          </a:p>
        </p:txBody>
      </p:sp>
    </p:spTree>
    <p:extLst>
      <p:ext uri="{BB962C8B-B14F-4D97-AF65-F5344CB8AC3E}">
        <p14:creationId xmlns:p14="http://schemas.microsoft.com/office/powerpoint/2010/main" val="2421559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7</a:t>
            </a:fld>
            <a:endParaRPr lang="tr-TR"/>
          </a:p>
        </p:txBody>
      </p:sp>
    </p:spTree>
    <p:extLst>
      <p:ext uri="{BB962C8B-B14F-4D97-AF65-F5344CB8AC3E}">
        <p14:creationId xmlns:p14="http://schemas.microsoft.com/office/powerpoint/2010/main" val="422982768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70</a:t>
            </a:fld>
            <a:endParaRPr lang="tr-TR"/>
          </a:p>
        </p:txBody>
      </p:sp>
    </p:spTree>
    <p:extLst>
      <p:ext uri="{BB962C8B-B14F-4D97-AF65-F5344CB8AC3E}">
        <p14:creationId xmlns:p14="http://schemas.microsoft.com/office/powerpoint/2010/main" val="250068619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71</a:t>
            </a:fld>
            <a:endParaRPr lang="tr-TR"/>
          </a:p>
        </p:txBody>
      </p:sp>
    </p:spTree>
    <p:extLst>
      <p:ext uri="{BB962C8B-B14F-4D97-AF65-F5344CB8AC3E}">
        <p14:creationId xmlns:p14="http://schemas.microsoft.com/office/powerpoint/2010/main" val="241184163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72</a:t>
            </a:fld>
            <a:endParaRPr lang="tr-TR"/>
          </a:p>
        </p:txBody>
      </p:sp>
    </p:spTree>
    <p:extLst>
      <p:ext uri="{BB962C8B-B14F-4D97-AF65-F5344CB8AC3E}">
        <p14:creationId xmlns:p14="http://schemas.microsoft.com/office/powerpoint/2010/main" val="18478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8</a:t>
            </a:fld>
            <a:endParaRPr lang="tr-TR"/>
          </a:p>
        </p:txBody>
      </p:sp>
    </p:spTree>
    <p:extLst>
      <p:ext uri="{BB962C8B-B14F-4D97-AF65-F5344CB8AC3E}">
        <p14:creationId xmlns:p14="http://schemas.microsoft.com/office/powerpoint/2010/main" val="13273679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en-US" sz="1400" b="0" dirty="0"/>
          </a:p>
        </p:txBody>
      </p:sp>
      <p:sp>
        <p:nvSpPr>
          <p:cNvPr id="4" name="Slayt Numarası Yer Tutucusu 3"/>
          <p:cNvSpPr>
            <a:spLocks noGrp="1"/>
          </p:cNvSpPr>
          <p:nvPr>
            <p:ph type="sldNum" sz="quarter" idx="10"/>
          </p:nvPr>
        </p:nvSpPr>
        <p:spPr/>
        <p:txBody>
          <a:bodyPr/>
          <a:lstStyle/>
          <a:p>
            <a:fld id="{2F0E96B9-2632-4E5D-9B12-CFC447461522}" type="slidenum">
              <a:rPr lang="tr-TR" smtClean="0"/>
              <a:t>9</a:t>
            </a:fld>
            <a:endParaRPr lang="tr-TR"/>
          </a:p>
        </p:txBody>
      </p:sp>
    </p:spTree>
    <p:extLst>
      <p:ext uri="{BB962C8B-B14F-4D97-AF65-F5344CB8AC3E}">
        <p14:creationId xmlns:p14="http://schemas.microsoft.com/office/powerpoint/2010/main" val="47314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7315200" cy="2387600"/>
          </a:xfrm>
        </p:spPr>
        <p:txBody>
          <a:bodyPr anchor="b"/>
          <a:lstStyle>
            <a:lvl1pPr algn="l">
              <a:defRPr sz="6000"/>
            </a:lvl1pPr>
          </a:lstStyle>
          <a:p>
            <a:r>
              <a:rPr lang="tr-TR" dirty="0"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dirty="0" smtClean="0"/>
              <a:t>Asıl alt başlık stilini düzenlemek için tıklayın</a:t>
            </a:r>
            <a:endParaRPr lang="en-US" dirty="0"/>
          </a:p>
        </p:txBody>
      </p:sp>
      <p:sp>
        <p:nvSpPr>
          <p:cNvPr id="5" name="Footer Placeholder 4"/>
          <p:cNvSpPr>
            <a:spLocks noGrp="1"/>
          </p:cNvSpPr>
          <p:nvPr>
            <p:ph type="ftr" sz="quarter" idx="11"/>
          </p:nvPr>
        </p:nvSpPr>
        <p:spPr>
          <a:xfrm>
            <a:off x="685801" y="6535740"/>
            <a:ext cx="6543937" cy="269626"/>
          </a:xfrm>
        </p:spPr>
        <p:txBody>
          <a:bodyPr/>
          <a:lstStyle/>
          <a:p>
            <a:endParaRPr lang="tr-TR" dirty="0"/>
          </a:p>
        </p:txBody>
      </p:sp>
      <p:sp>
        <p:nvSpPr>
          <p:cNvPr id="6" name="Slide Number Placeholder 5"/>
          <p:cNvSpPr>
            <a:spLocks noGrp="1"/>
          </p:cNvSpPr>
          <p:nvPr>
            <p:ph type="sldNum" sz="quarter" idx="12"/>
          </p:nvPr>
        </p:nvSpPr>
        <p:spPr/>
        <p:txBody>
          <a:bodyPr/>
          <a:lstStyle/>
          <a:p>
            <a:fld id="{BDFEED3E-D4B7-4C19-9574-80190BB38A16}" type="slidenum">
              <a:rPr lang="tr-TR" smtClean="0"/>
              <a:t>‹#›</a:t>
            </a:fld>
            <a:endParaRPr lang="tr-TR"/>
          </a:p>
        </p:txBody>
      </p:sp>
    </p:spTree>
    <p:extLst>
      <p:ext uri="{BB962C8B-B14F-4D97-AF65-F5344CB8AC3E}">
        <p14:creationId xmlns:p14="http://schemas.microsoft.com/office/powerpoint/2010/main" val="181999711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28650" y="6535740"/>
            <a:ext cx="2057400" cy="269626"/>
          </a:xfrm>
          <a:prstGeom prst="rect">
            <a:avLst/>
          </a:prstGeom>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FEED3E-D4B7-4C19-9574-80190BB38A16}" type="slidenum">
              <a:rPr lang="tr-TR" smtClean="0"/>
              <a:t>‹#›</a:t>
            </a:fld>
            <a:endParaRPr lang="tr-TR"/>
          </a:p>
        </p:txBody>
      </p:sp>
    </p:spTree>
    <p:extLst>
      <p:ext uri="{BB962C8B-B14F-4D97-AF65-F5344CB8AC3E}">
        <p14:creationId xmlns:p14="http://schemas.microsoft.com/office/powerpoint/2010/main" val="1764623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28650" y="6535740"/>
            <a:ext cx="2057400" cy="269626"/>
          </a:xfrm>
          <a:prstGeom prst="rect">
            <a:avLst/>
          </a:prstGeom>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FEED3E-D4B7-4C19-9574-80190BB38A16}" type="slidenum">
              <a:rPr lang="tr-TR" smtClean="0"/>
              <a:t>‹#›</a:t>
            </a:fld>
            <a:endParaRPr lang="tr-TR"/>
          </a:p>
        </p:txBody>
      </p:sp>
    </p:spTree>
    <p:extLst>
      <p:ext uri="{BB962C8B-B14F-4D97-AF65-F5344CB8AC3E}">
        <p14:creationId xmlns:p14="http://schemas.microsoft.com/office/powerpoint/2010/main" val="1688164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28650" y="6535740"/>
            <a:ext cx="2057400" cy="269626"/>
          </a:xfrm>
          <a:prstGeom prst="rect">
            <a:avLst/>
          </a:prstGeom>
        </p:spPr>
        <p:txBody>
          <a:bodyPr/>
          <a:lstStyle/>
          <a:p>
            <a:endParaRPr lang="tr-TR"/>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BDFEED3E-D4B7-4C19-9574-80190BB38A16}" type="slidenum">
              <a:rPr lang="tr-TR" smtClean="0"/>
              <a:t>‹#›</a:t>
            </a:fld>
            <a:endParaRPr lang="tr-TR"/>
          </a:p>
        </p:txBody>
      </p:sp>
    </p:spTree>
    <p:extLst>
      <p:ext uri="{BB962C8B-B14F-4D97-AF65-F5344CB8AC3E}">
        <p14:creationId xmlns:p14="http://schemas.microsoft.com/office/powerpoint/2010/main" val="19176233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628650" y="6535740"/>
            <a:ext cx="2057400" cy="269626"/>
          </a:xfrm>
          <a:prstGeom prst="rect">
            <a:avLst/>
          </a:prstGeom>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FEED3E-D4B7-4C19-9574-80190BB38A16}" type="slidenum">
              <a:rPr lang="tr-TR" smtClean="0"/>
              <a:t>‹#›</a:t>
            </a:fld>
            <a:endParaRPr lang="tr-TR"/>
          </a:p>
        </p:txBody>
      </p:sp>
    </p:spTree>
    <p:extLst>
      <p:ext uri="{BB962C8B-B14F-4D97-AF65-F5344CB8AC3E}">
        <p14:creationId xmlns:p14="http://schemas.microsoft.com/office/powerpoint/2010/main" val="366079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a:xfrm>
            <a:off x="628650" y="6535740"/>
            <a:ext cx="2057400" cy="269626"/>
          </a:xfrm>
          <a:prstGeom prst="rect">
            <a:avLst/>
          </a:prstGeom>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DFEED3E-D4B7-4C19-9574-80190BB38A16}" type="slidenum">
              <a:rPr lang="tr-TR" smtClean="0"/>
              <a:t>‹#›</a:t>
            </a:fld>
            <a:endParaRPr lang="tr-TR"/>
          </a:p>
        </p:txBody>
      </p:sp>
    </p:spTree>
    <p:extLst>
      <p:ext uri="{BB962C8B-B14F-4D97-AF65-F5344CB8AC3E}">
        <p14:creationId xmlns:p14="http://schemas.microsoft.com/office/powerpoint/2010/main" val="1340346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1"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a:xfrm>
            <a:off x="628650" y="6535740"/>
            <a:ext cx="2057400" cy="269626"/>
          </a:xfrm>
          <a:prstGeom prst="rect">
            <a:avLst/>
          </a:prstGeom>
        </p:spPr>
        <p:txBody>
          <a:bodyPr/>
          <a:lstStyle/>
          <a:p>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DFEED3E-D4B7-4C19-9574-80190BB38A16}" type="slidenum">
              <a:rPr lang="tr-TR" smtClean="0"/>
              <a:t>‹#›</a:t>
            </a:fld>
            <a:endParaRPr lang="tr-TR"/>
          </a:p>
        </p:txBody>
      </p:sp>
    </p:spTree>
    <p:extLst>
      <p:ext uri="{BB962C8B-B14F-4D97-AF65-F5344CB8AC3E}">
        <p14:creationId xmlns:p14="http://schemas.microsoft.com/office/powerpoint/2010/main" val="1307566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4" name="Footer Placeholder 3"/>
          <p:cNvSpPr>
            <a:spLocks noGrp="1"/>
          </p:cNvSpPr>
          <p:nvPr>
            <p:ph type="ftr" sz="quarter" idx="11"/>
          </p:nvPr>
        </p:nvSpPr>
        <p:spPr>
          <a:xfrm>
            <a:off x="737708" y="6544845"/>
            <a:ext cx="6543937" cy="269626"/>
          </a:xfrm>
        </p:spPr>
        <p:txBody>
          <a:bodyPr/>
          <a:lstStyle/>
          <a:p>
            <a:endParaRPr lang="tr-TR" dirty="0"/>
          </a:p>
        </p:txBody>
      </p:sp>
      <p:sp>
        <p:nvSpPr>
          <p:cNvPr id="5" name="Slide Number Placeholder 4"/>
          <p:cNvSpPr>
            <a:spLocks noGrp="1"/>
          </p:cNvSpPr>
          <p:nvPr>
            <p:ph type="sldNum" sz="quarter" idx="12"/>
          </p:nvPr>
        </p:nvSpPr>
        <p:spPr/>
        <p:txBody>
          <a:bodyPr/>
          <a:lstStyle/>
          <a:p>
            <a:fld id="{BDFEED3E-D4B7-4C19-9574-80190BB38A16}" type="slidenum">
              <a:rPr lang="tr-TR" smtClean="0"/>
              <a:t>‹#›</a:t>
            </a:fld>
            <a:endParaRPr lang="tr-TR"/>
          </a:p>
        </p:txBody>
      </p:sp>
    </p:spTree>
    <p:extLst>
      <p:ext uri="{BB962C8B-B14F-4D97-AF65-F5344CB8AC3E}">
        <p14:creationId xmlns:p14="http://schemas.microsoft.com/office/powerpoint/2010/main" val="334071345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535740"/>
            <a:ext cx="2057400" cy="269626"/>
          </a:xfrm>
          <a:prstGeom prst="rect">
            <a:avLst/>
          </a:prstGeom>
        </p:spPr>
        <p:txBody>
          <a:bodyPr/>
          <a:lstStyle/>
          <a:p>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DFEED3E-D4B7-4C19-9574-80190BB38A16}" type="slidenum">
              <a:rPr lang="tr-TR" smtClean="0"/>
              <a:t>‹#›</a:t>
            </a:fld>
            <a:endParaRPr lang="tr-TR"/>
          </a:p>
        </p:txBody>
      </p:sp>
    </p:spTree>
    <p:extLst>
      <p:ext uri="{BB962C8B-B14F-4D97-AF65-F5344CB8AC3E}">
        <p14:creationId xmlns:p14="http://schemas.microsoft.com/office/powerpoint/2010/main" val="315033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628650" y="6535740"/>
            <a:ext cx="2057400" cy="269626"/>
          </a:xfrm>
          <a:prstGeom prst="rect">
            <a:avLst/>
          </a:prstGeom>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DFEED3E-D4B7-4C19-9574-80190BB38A16}" type="slidenum">
              <a:rPr lang="tr-TR" smtClean="0"/>
              <a:t>‹#›</a:t>
            </a:fld>
            <a:endParaRPr lang="tr-TR"/>
          </a:p>
        </p:txBody>
      </p:sp>
    </p:spTree>
    <p:extLst>
      <p:ext uri="{BB962C8B-B14F-4D97-AF65-F5344CB8AC3E}">
        <p14:creationId xmlns:p14="http://schemas.microsoft.com/office/powerpoint/2010/main" val="165529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628650" y="6535740"/>
            <a:ext cx="2057400" cy="269626"/>
          </a:xfrm>
          <a:prstGeom prst="rect">
            <a:avLst/>
          </a:prstGeom>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DFEED3E-D4B7-4C19-9574-80190BB38A16}" type="slidenum">
              <a:rPr lang="tr-TR" smtClean="0"/>
              <a:t>‹#›</a:t>
            </a:fld>
            <a:endParaRPr lang="tr-TR"/>
          </a:p>
        </p:txBody>
      </p:sp>
    </p:spTree>
    <p:extLst>
      <p:ext uri="{BB962C8B-B14F-4D97-AF65-F5344CB8AC3E}">
        <p14:creationId xmlns:p14="http://schemas.microsoft.com/office/powerpoint/2010/main" val="2319666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49" y="113457"/>
            <a:ext cx="7886700" cy="784166"/>
          </a:xfrm>
          <a:prstGeom prst="rect">
            <a:avLst/>
          </a:prstGeom>
        </p:spPr>
        <p:txBody>
          <a:bodyPr vert="horz" lIns="91440" tIns="45720" rIns="91440" bIns="45720" rtlCol="0" anchor="ctr">
            <a:normAutofit/>
          </a:bodyPr>
          <a:lstStyle/>
          <a:p>
            <a:r>
              <a:rPr lang="en-US" noProof="0" dirty="0" err="1" smtClean="0"/>
              <a:t>Asıl</a:t>
            </a:r>
            <a:r>
              <a:rPr lang="en-US" noProof="0" dirty="0" smtClean="0"/>
              <a:t> </a:t>
            </a:r>
            <a:r>
              <a:rPr lang="en-US" noProof="0" dirty="0" err="1" smtClean="0"/>
              <a:t>başlık</a:t>
            </a:r>
            <a:r>
              <a:rPr lang="en-US" noProof="0" dirty="0" smtClean="0"/>
              <a:t> </a:t>
            </a:r>
            <a:r>
              <a:rPr lang="en-US" noProof="0" dirty="0" err="1" smtClean="0"/>
              <a:t>stili</a:t>
            </a:r>
            <a:r>
              <a:rPr lang="en-US" noProof="0" dirty="0" smtClean="0"/>
              <a:t> </a:t>
            </a:r>
            <a:r>
              <a:rPr lang="en-US" noProof="0" dirty="0" err="1" smtClean="0"/>
              <a:t>için</a:t>
            </a:r>
            <a:r>
              <a:rPr lang="en-US" noProof="0" dirty="0" smtClean="0"/>
              <a:t> </a:t>
            </a:r>
            <a:r>
              <a:rPr lang="en-US" noProof="0" dirty="0" err="1" smtClean="0"/>
              <a:t>tıklatın</a:t>
            </a:r>
            <a:endParaRPr lang="en-US" noProof="0" dirty="0"/>
          </a:p>
        </p:txBody>
      </p:sp>
      <p:sp>
        <p:nvSpPr>
          <p:cNvPr id="3" name="Text Placeholder 2"/>
          <p:cNvSpPr>
            <a:spLocks noGrp="1"/>
          </p:cNvSpPr>
          <p:nvPr>
            <p:ph type="body" idx="1"/>
          </p:nvPr>
        </p:nvSpPr>
        <p:spPr>
          <a:xfrm>
            <a:off x="628649" y="1026677"/>
            <a:ext cx="8037179" cy="5250954"/>
          </a:xfrm>
          <a:prstGeom prst="rect">
            <a:avLst/>
          </a:prstGeom>
        </p:spPr>
        <p:txBody>
          <a:bodyPr vert="horz" lIns="91440" tIns="45720" rIns="91440" bIns="45720" rtlCol="0">
            <a:normAutofit/>
          </a:bodyPr>
          <a:lstStyle/>
          <a:p>
            <a:pPr lvl="0"/>
            <a:r>
              <a:rPr lang="en-US" noProof="0" dirty="0" err="1" smtClean="0"/>
              <a:t>Asıl</a:t>
            </a:r>
            <a:r>
              <a:rPr lang="en-US" noProof="0" dirty="0" smtClean="0"/>
              <a:t> </a:t>
            </a:r>
            <a:r>
              <a:rPr lang="en-US" noProof="0" dirty="0" err="1" smtClean="0"/>
              <a:t>metin</a:t>
            </a:r>
            <a:r>
              <a:rPr lang="en-US" noProof="0" dirty="0" smtClean="0"/>
              <a:t> </a:t>
            </a:r>
            <a:r>
              <a:rPr lang="en-US" noProof="0" dirty="0" err="1" smtClean="0"/>
              <a:t>stillerini</a:t>
            </a:r>
            <a:r>
              <a:rPr lang="en-US" noProof="0" dirty="0" smtClean="0"/>
              <a:t> </a:t>
            </a:r>
            <a:r>
              <a:rPr lang="en-US" noProof="0" dirty="0" err="1" smtClean="0"/>
              <a:t>düzenle</a:t>
            </a:r>
            <a:endParaRPr lang="en-US" noProof="0" dirty="0" smtClean="0"/>
          </a:p>
          <a:p>
            <a:pPr lvl="1"/>
            <a:r>
              <a:rPr lang="en-US" noProof="0" dirty="0" err="1" smtClean="0"/>
              <a:t>İkinci</a:t>
            </a:r>
            <a:r>
              <a:rPr lang="en-US" noProof="0" dirty="0" smtClean="0"/>
              <a:t> </a:t>
            </a:r>
            <a:r>
              <a:rPr lang="en-US" noProof="0" dirty="0" err="1" smtClean="0"/>
              <a:t>düzey</a:t>
            </a:r>
            <a:endParaRPr lang="en-US" noProof="0" dirty="0" smtClean="0"/>
          </a:p>
          <a:p>
            <a:pPr lvl="2"/>
            <a:r>
              <a:rPr lang="en-US" noProof="0" dirty="0" err="1" smtClean="0"/>
              <a:t>Üçüncü</a:t>
            </a:r>
            <a:r>
              <a:rPr lang="en-US" noProof="0" dirty="0" smtClean="0"/>
              <a:t> </a:t>
            </a:r>
            <a:r>
              <a:rPr lang="en-US" noProof="0" dirty="0" err="1" smtClean="0"/>
              <a:t>düzey</a:t>
            </a:r>
            <a:endParaRPr lang="en-US" noProof="0" dirty="0" smtClean="0"/>
          </a:p>
          <a:p>
            <a:pPr lvl="3"/>
            <a:r>
              <a:rPr lang="en-US" noProof="0" dirty="0" err="1" smtClean="0"/>
              <a:t>Dördüncü</a:t>
            </a:r>
            <a:r>
              <a:rPr lang="en-US" noProof="0" dirty="0" smtClean="0"/>
              <a:t> </a:t>
            </a:r>
            <a:r>
              <a:rPr lang="en-US" noProof="0" dirty="0" err="1" smtClean="0"/>
              <a:t>düzey</a:t>
            </a:r>
            <a:endParaRPr lang="en-US" noProof="0" dirty="0" smtClean="0"/>
          </a:p>
          <a:p>
            <a:pPr lvl="4"/>
            <a:r>
              <a:rPr lang="en-US" noProof="0" dirty="0" err="1" smtClean="0"/>
              <a:t>Beşinci</a:t>
            </a:r>
            <a:r>
              <a:rPr lang="en-US" noProof="0" dirty="0" smtClean="0"/>
              <a:t> </a:t>
            </a:r>
            <a:r>
              <a:rPr lang="en-US" noProof="0" dirty="0" err="1" smtClean="0"/>
              <a:t>düzey</a:t>
            </a:r>
            <a:endParaRPr lang="en-US" noProof="0" dirty="0"/>
          </a:p>
        </p:txBody>
      </p:sp>
      <p:sp>
        <p:nvSpPr>
          <p:cNvPr id="5" name="Footer Placeholder 4"/>
          <p:cNvSpPr>
            <a:spLocks noGrp="1"/>
          </p:cNvSpPr>
          <p:nvPr>
            <p:ph type="ftr" sz="quarter" idx="3"/>
          </p:nvPr>
        </p:nvSpPr>
        <p:spPr>
          <a:xfrm>
            <a:off x="628650" y="6535740"/>
            <a:ext cx="6543937" cy="269626"/>
          </a:xfrm>
          <a:prstGeom prst="rect">
            <a:avLst/>
          </a:prstGeom>
        </p:spPr>
        <p:txBody>
          <a:bodyPr vert="horz" lIns="91440" tIns="45720" rIns="91440" bIns="45720" rtlCol="0" anchor="ctr"/>
          <a:lstStyle>
            <a:lvl1pPr algn="l">
              <a:defRPr sz="1100">
                <a:solidFill>
                  <a:schemeClr val="tx1">
                    <a:tint val="75000"/>
                  </a:schemeClr>
                </a:solidFill>
                <a:latin typeface="Segoe UI Semilight" panose="020B0402040204020203" pitchFamily="34" charset="0"/>
                <a:cs typeface="Segoe UI Semilight" panose="020B0402040204020203" pitchFamily="34" charset="0"/>
              </a:defRPr>
            </a:lvl1pPr>
          </a:lstStyle>
          <a:p>
            <a:endParaRPr lang="en-US" noProof="0" dirty="0"/>
          </a:p>
        </p:txBody>
      </p:sp>
      <p:sp>
        <p:nvSpPr>
          <p:cNvPr id="6" name="Slide Number Placeholder 5"/>
          <p:cNvSpPr>
            <a:spLocks noGrp="1"/>
          </p:cNvSpPr>
          <p:nvPr>
            <p:ph type="sldNum" sz="quarter" idx="4"/>
          </p:nvPr>
        </p:nvSpPr>
        <p:spPr>
          <a:xfrm>
            <a:off x="7281645" y="6535740"/>
            <a:ext cx="1233706" cy="269626"/>
          </a:xfrm>
          <a:prstGeom prst="rect">
            <a:avLst/>
          </a:prstGeom>
        </p:spPr>
        <p:txBody>
          <a:bodyPr vert="horz" lIns="91440" tIns="45720" rIns="91440" bIns="45720" rtlCol="0" anchor="ctr"/>
          <a:lstStyle>
            <a:lvl1pPr algn="r">
              <a:defRPr sz="1100">
                <a:solidFill>
                  <a:schemeClr val="tx1">
                    <a:tint val="75000"/>
                  </a:schemeClr>
                </a:solidFill>
                <a:latin typeface="Segoe UI Semilight" panose="020B0402040204020203" pitchFamily="34" charset="0"/>
                <a:cs typeface="Segoe UI Semilight" panose="020B0402040204020203" pitchFamily="34" charset="0"/>
              </a:defRPr>
            </a:lvl1pPr>
          </a:lstStyle>
          <a:p>
            <a:fld id="{4249270C-750A-4BD8-8574-469E2AC7ACD6}" type="datetimeFigureOut">
              <a:rPr lang="en-US" noProof="0" smtClean="0"/>
              <a:pPr/>
              <a:t>12/13/2024</a:t>
            </a:fld>
            <a:r>
              <a:rPr lang="en-US" noProof="0" dirty="0" smtClean="0"/>
              <a:t> /</a:t>
            </a:r>
            <a:fld id="{BDFEED3E-D4B7-4C19-9574-80190BB38A16}" type="slidenum">
              <a:rPr lang="en-US" noProof="0" smtClean="0"/>
              <a:pPr/>
              <a:t>‹#›</a:t>
            </a:fld>
            <a:endParaRPr lang="en-US" noProof="0" dirty="0"/>
          </a:p>
        </p:txBody>
      </p:sp>
      <p:cxnSp>
        <p:nvCxnSpPr>
          <p:cNvPr id="8" name="Düz Bağlayıcı 7"/>
          <p:cNvCxnSpPr/>
          <p:nvPr userDrawn="1"/>
        </p:nvCxnSpPr>
        <p:spPr>
          <a:xfrm>
            <a:off x="0" y="6406685"/>
            <a:ext cx="9144000" cy="0"/>
          </a:xfrm>
          <a:prstGeom prst="line">
            <a:avLst/>
          </a:prstGeom>
          <a:ln w="15875">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Resim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5168" y="162811"/>
            <a:ext cx="668679" cy="668679"/>
          </a:xfrm>
          <a:prstGeom prst="rect">
            <a:avLst/>
          </a:prstGeom>
        </p:spPr>
      </p:pic>
    </p:spTree>
    <p:extLst>
      <p:ext uri="{BB962C8B-B14F-4D97-AF65-F5344CB8AC3E}">
        <p14:creationId xmlns:p14="http://schemas.microsoft.com/office/powerpoint/2010/main" val="28520294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000" kern="1200">
          <a:solidFill>
            <a:schemeClr val="tx1"/>
          </a:solidFill>
          <a:latin typeface="Segoe UI Semilight" panose="020B0402040204020203" pitchFamily="34" charset="0"/>
          <a:ea typeface="+mj-ea"/>
          <a:cs typeface="Segoe UI Semilight" panose="020B04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Semilight" panose="020B0402040204020203" pitchFamily="34" charset="0"/>
          <a:ea typeface="+mn-ea"/>
          <a:cs typeface="Segoe UI Semilight" panose="020B04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Semilight" panose="020B0402040204020203" pitchFamily="34" charset="0"/>
          <a:ea typeface="+mn-ea"/>
          <a:cs typeface="Segoe UI Semilight" panose="020B04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Semilight" panose="020B0402040204020203" pitchFamily="34" charset="0"/>
          <a:ea typeface="+mn-ea"/>
          <a:cs typeface="Segoe UI Semilight" panose="020B04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Semilight" panose="020B0402040204020203" pitchFamily="34" charset="0"/>
          <a:ea typeface="+mn-ea"/>
          <a:cs typeface="Segoe UI Semilight" panose="020B04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Semilight" panose="020B0402040204020203" pitchFamily="34" charset="0"/>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1.xml"/><Relationship Id="rId1" Type="http://schemas.openxmlformats.org/officeDocument/2006/relationships/slideLayout" Target="../slideLayouts/slideLayout1.xml"/><Relationship Id="rId4" Type="http://schemas.openxmlformats.org/officeDocument/2006/relationships/hyperlink" Target="mailto:dead@sbb.gov.tr" TargetMode="External"/></Relationships>
</file>

<file path=ppt/slides/_rels/slide7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14400" y="1024294"/>
            <a:ext cx="7315200" cy="988142"/>
          </a:xfrm>
        </p:spPr>
        <p:txBody>
          <a:bodyPr anchor="t">
            <a:normAutofit fontScale="90000"/>
          </a:bodyPr>
          <a:lstStyle/>
          <a:p>
            <a:pPr algn="ctr">
              <a:lnSpc>
                <a:spcPct val="100000"/>
              </a:lnSpc>
            </a:pPr>
            <a:r>
              <a:rPr lang="tr-TR" sz="3100" b="1" dirty="0" smtClean="0">
                <a:latin typeface="Helvetica Light"/>
              </a:rPr>
              <a:t>T.C.</a:t>
            </a:r>
            <a:r>
              <a:rPr lang="tr-TR" sz="3100" b="1" dirty="0">
                <a:latin typeface="Helvetica Light"/>
              </a:rPr>
              <a:t> </a:t>
            </a:r>
            <a:r>
              <a:rPr lang="tr-TR" sz="3100" b="1" dirty="0" smtClean="0">
                <a:latin typeface="Helvetica Light"/>
              </a:rPr>
              <a:t>CUMHURBAŞKANLIĞI</a:t>
            </a:r>
            <a:r>
              <a:rPr lang="tr-TR" sz="3100" b="1" dirty="0">
                <a:latin typeface="Helvetica Light"/>
              </a:rPr>
              <a:t/>
            </a:r>
            <a:br>
              <a:rPr lang="tr-TR" sz="3100" b="1" dirty="0">
                <a:latin typeface="Helvetica Light"/>
              </a:rPr>
            </a:br>
            <a:r>
              <a:rPr lang="tr-TR" sz="3100" b="1" dirty="0">
                <a:latin typeface="Helvetica Light"/>
              </a:rPr>
              <a:t>STRATEJİ VE BÜTÇE </a:t>
            </a:r>
            <a:r>
              <a:rPr lang="tr-TR" sz="3100" b="1" dirty="0" smtClean="0">
                <a:latin typeface="Helvetica Light"/>
              </a:rPr>
              <a:t>BAŞKANLIĞI</a:t>
            </a:r>
            <a:r>
              <a:rPr lang="tr-TR" dirty="0" smtClean="0"/>
              <a:t/>
            </a:r>
            <a:br>
              <a:rPr lang="tr-TR" dirty="0" smtClean="0"/>
            </a:br>
            <a:endParaRPr lang="tr-TR" sz="2200" b="1" dirty="0">
              <a:solidFill>
                <a:srgbClr val="FF0000"/>
              </a:solidFill>
            </a:endParaRPr>
          </a:p>
        </p:txBody>
      </p:sp>
      <p:sp>
        <p:nvSpPr>
          <p:cNvPr id="4" name="Dikdörtgen 3"/>
          <p:cNvSpPr/>
          <p:nvPr/>
        </p:nvSpPr>
        <p:spPr>
          <a:xfrm>
            <a:off x="0" y="-1"/>
            <a:ext cx="9144000" cy="773199"/>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Dikdörtgen 4"/>
          <p:cNvSpPr/>
          <p:nvPr/>
        </p:nvSpPr>
        <p:spPr>
          <a:xfrm>
            <a:off x="0" y="773199"/>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 name="Resim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419" y="286377"/>
            <a:ext cx="962025" cy="962025"/>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547734" y="5051276"/>
            <a:ext cx="8048531" cy="584775"/>
          </a:xfrm>
          <a:prstGeom prst="rect">
            <a:avLst/>
          </a:prstGeom>
          <a:noFill/>
        </p:spPr>
        <p:txBody>
          <a:bodyPr wrap="square" rtlCol="0">
            <a:spAutoFit/>
          </a:bodyPr>
          <a:lstStyle/>
          <a:p>
            <a:pPr algn="ctr"/>
            <a:r>
              <a:rPr lang="tr-TR" sz="1600" b="1" dirty="0" smtClean="0">
                <a:solidFill>
                  <a:srgbClr val="FF0000"/>
                </a:solidFill>
              </a:rPr>
              <a:t>EKONOMİK MODELLEME VE KONJONKTÜR DEĞERLENDİRME GENEL MÜDÜRLÜĞÜ</a:t>
            </a:r>
          </a:p>
          <a:p>
            <a:pPr algn="ctr"/>
            <a:r>
              <a:rPr lang="tr-TR" sz="1600" b="1" dirty="0" smtClean="0">
                <a:solidFill>
                  <a:srgbClr val="FF0000"/>
                </a:solidFill>
              </a:rPr>
              <a:t>DÜZENLEYİCİ ETKİ ANALİZİ DAİRESİ </a:t>
            </a:r>
            <a:endParaRPr lang="tr-TR" sz="1600" b="1" dirty="0">
              <a:solidFill>
                <a:srgbClr val="FF0000"/>
              </a:solidFill>
            </a:endParaRPr>
          </a:p>
        </p:txBody>
      </p:sp>
      <p:pic>
        <p:nvPicPr>
          <p:cNvPr id="11" name="Resim 10"/>
          <p:cNvPicPr/>
          <p:nvPr/>
        </p:nvPicPr>
        <p:blipFill>
          <a:blip r:embed="rId4">
            <a:extLst>
              <a:ext uri="{28A0092B-C50C-407E-A947-70E740481C1C}">
                <a14:useLocalDpi xmlns:a14="http://schemas.microsoft.com/office/drawing/2010/main" val="0"/>
              </a:ext>
            </a:extLst>
          </a:blip>
          <a:srcRect/>
          <a:stretch>
            <a:fillRect/>
          </a:stretch>
        </p:blipFill>
        <p:spPr bwMode="auto">
          <a:xfrm>
            <a:off x="7983415" y="203868"/>
            <a:ext cx="1071929" cy="1081348"/>
          </a:xfrm>
          <a:prstGeom prst="rect">
            <a:avLst/>
          </a:prstGeom>
          <a:noFill/>
        </p:spPr>
      </p:pic>
      <p:sp>
        <p:nvSpPr>
          <p:cNvPr id="13" name="Metin kutusu 12"/>
          <p:cNvSpPr txBox="1"/>
          <p:nvPr/>
        </p:nvSpPr>
        <p:spPr>
          <a:xfrm>
            <a:off x="717531" y="3513312"/>
            <a:ext cx="7683997" cy="461665"/>
          </a:xfrm>
          <a:prstGeom prst="rect">
            <a:avLst/>
          </a:prstGeom>
          <a:noFill/>
        </p:spPr>
        <p:txBody>
          <a:bodyPr wrap="square" rtlCol="0">
            <a:spAutoFit/>
          </a:bodyPr>
          <a:lstStyle/>
          <a:p>
            <a:pPr algn="ctr"/>
            <a:r>
              <a:rPr lang="tr-TR" sz="2400" b="1" dirty="0" smtClean="0">
                <a:solidFill>
                  <a:srgbClr val="002060"/>
                </a:solidFill>
              </a:rPr>
              <a:t> </a:t>
            </a:r>
            <a:r>
              <a:rPr lang="tr-TR" sz="2400" b="1" dirty="0">
                <a:solidFill>
                  <a:srgbClr val="002060"/>
                </a:solidFill>
              </a:rPr>
              <a:t>DÜZENLEYİCİ ETKİ ANALİZİ </a:t>
            </a:r>
            <a:r>
              <a:rPr lang="tr-TR" sz="2400" b="1" dirty="0" smtClean="0">
                <a:solidFill>
                  <a:srgbClr val="002060"/>
                </a:solidFill>
              </a:rPr>
              <a:t> </a:t>
            </a:r>
            <a:endParaRPr lang="tr-TR" sz="2000" b="1" dirty="0">
              <a:solidFill>
                <a:srgbClr val="002060"/>
              </a:solidFill>
            </a:endParaRPr>
          </a:p>
        </p:txBody>
      </p:sp>
    </p:spTree>
    <p:extLst>
      <p:ext uri="{BB962C8B-B14F-4D97-AF65-F5344CB8AC3E}">
        <p14:creationId xmlns:p14="http://schemas.microsoft.com/office/powerpoint/2010/main" val="2804007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10</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066833"/>
            <a:ext cx="8117674" cy="5324535"/>
          </a:xfrm>
          <a:prstGeom prst="rect">
            <a:avLst/>
          </a:prstGeom>
          <a:noFill/>
        </p:spPr>
        <p:txBody>
          <a:bodyPr wrap="square" rtlCol="0">
            <a:spAutoFit/>
          </a:bodyPr>
          <a:lstStyle/>
          <a:p>
            <a:pPr algn="just"/>
            <a:r>
              <a:rPr lang="tr-TR" sz="2000" dirty="0"/>
              <a:t>24 Şubat 2022 tarihli ve 31760 sayılı </a:t>
            </a:r>
            <a:r>
              <a:rPr lang="tr-TR" sz="2000" dirty="0" smtClean="0"/>
              <a:t>Resmî </a:t>
            </a:r>
            <a:r>
              <a:rPr lang="tr-TR" sz="2000" dirty="0" err="1" smtClean="0"/>
              <a:t>Gazete’de</a:t>
            </a:r>
            <a:r>
              <a:rPr lang="tr-TR" sz="2000" dirty="0" smtClean="0"/>
              <a:t> </a:t>
            </a:r>
            <a:r>
              <a:rPr lang="tr-TR" sz="2000" dirty="0"/>
              <a:t>yayımlanan Mevzuat Hazırlama Usul ve Esasları Hakkında Yönetmelik ile 2006 yılında yürürlüğe konulan Mevzuat Hazırlama Usul ve Esasları Hakkında Yönetmelik yürürlükten kaldırılmıştır.</a:t>
            </a:r>
          </a:p>
          <a:p>
            <a:pPr algn="just"/>
            <a:endParaRPr lang="tr-TR" sz="2000" dirty="0"/>
          </a:p>
          <a:p>
            <a:pPr algn="just"/>
            <a:r>
              <a:rPr lang="tr-TR" sz="2000" dirty="0"/>
              <a:t>2022 yılında yürürlüğe konulan </a:t>
            </a:r>
            <a:r>
              <a:rPr lang="tr-TR" sz="2000" dirty="0" smtClean="0"/>
              <a:t>Yönetmelik ile </a:t>
            </a:r>
            <a:r>
              <a:rPr lang="tr-TR" sz="2000" dirty="0"/>
              <a:t>kamu kurum ve </a:t>
            </a:r>
            <a:r>
              <a:rPr lang="tr-TR" sz="2000" dirty="0" smtClean="0"/>
              <a:t>kuruluşlarına </a:t>
            </a:r>
            <a:r>
              <a:rPr lang="tr-TR" sz="2000" dirty="0"/>
              <a:t>kanun, Cumhurbaşkanlığı kararnamesi, Cumhurbaşkanı kararı, yönetmelik ve diğer düzenleyici işlemlerine taslak hazırlama yetki ve görevi verilmiştir</a:t>
            </a:r>
            <a:r>
              <a:rPr lang="tr-TR" sz="2000" dirty="0" smtClean="0"/>
              <a:t>.</a:t>
            </a:r>
          </a:p>
          <a:p>
            <a:pPr algn="just"/>
            <a:r>
              <a:rPr lang="tr-TR" sz="2000" dirty="0" smtClean="0"/>
              <a:t> </a:t>
            </a:r>
            <a:endParaRPr lang="tr-TR" sz="2000" dirty="0"/>
          </a:p>
          <a:p>
            <a:pPr algn="just"/>
            <a:r>
              <a:rPr lang="tr-TR" sz="2000" dirty="0"/>
              <a:t>Yönetmelik’in Düzenleyici </a:t>
            </a:r>
            <a:r>
              <a:rPr lang="tr-TR" sz="2000" dirty="0" smtClean="0"/>
              <a:t>Etki Analizi başlıklı </a:t>
            </a:r>
            <a:r>
              <a:rPr lang="tr-TR" sz="2000" dirty="0"/>
              <a:t>26’ncı maddesinde ilgili bakanlık veya kamu kurum ve </a:t>
            </a:r>
            <a:r>
              <a:rPr lang="tr-TR" sz="2000" dirty="0" smtClean="0"/>
              <a:t>kuruluşları </a:t>
            </a:r>
            <a:r>
              <a:rPr lang="tr-TR" sz="2000" dirty="0"/>
              <a:t>tarafından hazırlanan kanun ve Cumhurbaşkanlığı kararnamesi taslakları için </a:t>
            </a:r>
            <a:r>
              <a:rPr lang="tr-TR" sz="2000" dirty="0" smtClean="0"/>
              <a:t>DEA yapma </a:t>
            </a:r>
            <a:r>
              <a:rPr lang="tr-TR" sz="2000" dirty="0"/>
              <a:t>yükümlülüğü getirilmiştir.</a:t>
            </a:r>
          </a:p>
          <a:p>
            <a:pPr algn="just"/>
            <a:endParaRPr lang="tr-TR" sz="2000" dirty="0"/>
          </a:p>
          <a:p>
            <a:pPr algn="just"/>
            <a:r>
              <a:rPr lang="tr-TR" sz="2000" dirty="0"/>
              <a:t>Yönetmelikle, kamu idarelerine kanun ve Cumhurbaşkanlığı kararnamesi taslakları için Strateji ve Bütçe Başkanlığı tarafından hazırlanacak usul ve esaslar kapsamında </a:t>
            </a:r>
            <a:r>
              <a:rPr lang="tr-TR" sz="2000" dirty="0" smtClean="0"/>
              <a:t>DEA </a:t>
            </a:r>
            <a:r>
              <a:rPr lang="tr-TR" sz="2000" dirty="0"/>
              <a:t>hazırlama görevi verilmiştir. </a:t>
            </a:r>
          </a:p>
        </p:txBody>
      </p:sp>
      <p:sp>
        <p:nvSpPr>
          <p:cNvPr id="11" name="Metin kutusu 10"/>
          <p:cNvSpPr txBox="1"/>
          <p:nvPr/>
        </p:nvSpPr>
        <p:spPr>
          <a:xfrm>
            <a:off x="702479" y="509038"/>
            <a:ext cx="8117673" cy="461665"/>
          </a:xfrm>
          <a:prstGeom prst="rect">
            <a:avLst/>
          </a:prstGeom>
          <a:noFill/>
        </p:spPr>
        <p:txBody>
          <a:bodyPr wrap="square" rtlCol="0">
            <a:spAutoFit/>
          </a:bodyPr>
          <a:lstStyle/>
          <a:p>
            <a:r>
              <a:rPr lang="tr-TR" sz="2400" b="1" dirty="0" smtClean="0">
                <a:solidFill>
                  <a:srgbClr val="FF0000"/>
                </a:solidFill>
              </a:rPr>
              <a:t>DEA’nın Ülkemizdeki Tarihsel Gelişimi-II</a:t>
            </a:r>
            <a:endParaRPr lang="tr-TR" sz="2400" b="1" dirty="0">
              <a:solidFill>
                <a:srgbClr val="FF0000"/>
              </a:solidFill>
            </a:endParaRPr>
          </a:p>
        </p:txBody>
      </p:sp>
    </p:spTree>
    <p:extLst>
      <p:ext uri="{BB962C8B-B14F-4D97-AF65-F5344CB8AC3E}">
        <p14:creationId xmlns:p14="http://schemas.microsoft.com/office/powerpoint/2010/main" val="2970636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11</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1" name="Metin kutusu 10"/>
          <p:cNvSpPr txBox="1"/>
          <p:nvPr/>
        </p:nvSpPr>
        <p:spPr>
          <a:xfrm>
            <a:off x="601604" y="2537184"/>
            <a:ext cx="8117673" cy="1384995"/>
          </a:xfrm>
          <a:prstGeom prst="rect">
            <a:avLst/>
          </a:prstGeom>
          <a:noFill/>
        </p:spPr>
        <p:txBody>
          <a:bodyPr wrap="square" rtlCol="0">
            <a:spAutoFit/>
          </a:bodyPr>
          <a:lstStyle/>
          <a:p>
            <a:pPr algn="ctr"/>
            <a:r>
              <a:rPr lang="tr-TR" sz="2800" b="1" dirty="0" smtClean="0">
                <a:solidFill>
                  <a:srgbClr val="FF0000"/>
                </a:solidFill>
              </a:rPr>
              <a:t>Mevzuat </a:t>
            </a:r>
            <a:r>
              <a:rPr lang="tr-TR" sz="2800" b="1" dirty="0">
                <a:solidFill>
                  <a:srgbClr val="FF0000"/>
                </a:solidFill>
              </a:rPr>
              <a:t>Hazırlama Usul ve </a:t>
            </a:r>
            <a:r>
              <a:rPr lang="tr-TR" sz="2800" b="1" dirty="0" smtClean="0">
                <a:solidFill>
                  <a:srgbClr val="FF0000"/>
                </a:solidFill>
              </a:rPr>
              <a:t>Esasları </a:t>
            </a:r>
          </a:p>
          <a:p>
            <a:pPr algn="ctr"/>
            <a:r>
              <a:rPr lang="tr-TR" sz="2800" b="1" dirty="0" smtClean="0">
                <a:solidFill>
                  <a:srgbClr val="FF0000"/>
                </a:solidFill>
              </a:rPr>
              <a:t>Hakkında Yönetmelik</a:t>
            </a:r>
          </a:p>
          <a:p>
            <a:pPr algn="ctr"/>
            <a:r>
              <a:rPr lang="tr-TR" sz="2800" b="1" dirty="0" smtClean="0">
                <a:solidFill>
                  <a:srgbClr val="FF0000"/>
                </a:solidFill>
              </a:rPr>
              <a:t>(</a:t>
            </a:r>
            <a:r>
              <a:rPr lang="tr-TR" sz="2800" b="1" dirty="0">
                <a:solidFill>
                  <a:srgbClr val="FF0000"/>
                </a:solidFill>
              </a:rPr>
              <a:t>DEA ile </a:t>
            </a:r>
            <a:r>
              <a:rPr lang="tr-TR" sz="2800" b="1" dirty="0" smtClean="0">
                <a:solidFill>
                  <a:srgbClr val="FF0000"/>
                </a:solidFill>
              </a:rPr>
              <a:t>İlgili Kısımlar</a:t>
            </a:r>
            <a:r>
              <a:rPr lang="tr-TR" sz="2800" b="1" dirty="0">
                <a:solidFill>
                  <a:srgbClr val="FF0000"/>
                </a:solidFill>
              </a:rPr>
              <a:t>) </a:t>
            </a:r>
          </a:p>
        </p:txBody>
      </p:sp>
    </p:spTree>
    <p:extLst>
      <p:ext uri="{BB962C8B-B14F-4D97-AF65-F5344CB8AC3E}">
        <p14:creationId xmlns:p14="http://schemas.microsoft.com/office/powerpoint/2010/main" val="2033226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12</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925122"/>
            <a:ext cx="8117674" cy="1938992"/>
          </a:xfrm>
          <a:prstGeom prst="rect">
            <a:avLst/>
          </a:prstGeom>
          <a:noFill/>
        </p:spPr>
        <p:txBody>
          <a:bodyPr wrap="square" rtlCol="0">
            <a:spAutoFit/>
          </a:bodyPr>
          <a:lstStyle/>
          <a:p>
            <a:pPr algn="just"/>
            <a:r>
              <a:rPr lang="tr-TR" sz="2000" dirty="0" smtClean="0"/>
              <a:t>Kanun </a:t>
            </a:r>
            <a:r>
              <a:rPr lang="tr-TR" sz="2000" dirty="0"/>
              <a:t>ve Cumhurbaşkanlığı kararnamesi taslaklarının </a:t>
            </a:r>
            <a:r>
              <a:rPr lang="tr-TR" sz="2000" b="1" dirty="0">
                <a:solidFill>
                  <a:srgbClr val="3366FF"/>
                </a:solidFill>
              </a:rPr>
              <a:t>bütçeye</a:t>
            </a:r>
            <a:r>
              <a:rPr lang="tr-TR" sz="2000" dirty="0"/>
              <a:t>, </a:t>
            </a:r>
            <a:r>
              <a:rPr lang="tr-TR" sz="2000" b="1" dirty="0">
                <a:solidFill>
                  <a:srgbClr val="3366FF"/>
                </a:solidFill>
              </a:rPr>
              <a:t>mevzuata</a:t>
            </a:r>
            <a:r>
              <a:rPr lang="tr-TR" sz="2000" dirty="0"/>
              <a:t>, </a:t>
            </a:r>
            <a:r>
              <a:rPr lang="tr-TR" sz="2000" b="1" dirty="0">
                <a:solidFill>
                  <a:srgbClr val="3366FF"/>
                </a:solidFill>
              </a:rPr>
              <a:t>sosyal</a:t>
            </a:r>
            <a:r>
              <a:rPr lang="tr-TR" sz="2000" dirty="0"/>
              <a:t>, </a:t>
            </a:r>
            <a:r>
              <a:rPr lang="tr-TR" sz="2000" b="1" dirty="0">
                <a:solidFill>
                  <a:srgbClr val="3366FF"/>
                </a:solidFill>
              </a:rPr>
              <a:t>ekonomik</a:t>
            </a:r>
            <a:r>
              <a:rPr lang="tr-TR" sz="2000" dirty="0"/>
              <a:t> ve </a:t>
            </a:r>
            <a:r>
              <a:rPr lang="tr-TR" sz="2000" b="1" dirty="0">
                <a:solidFill>
                  <a:srgbClr val="3366FF"/>
                </a:solidFill>
              </a:rPr>
              <a:t>ticari hayata</a:t>
            </a:r>
            <a:r>
              <a:rPr lang="tr-TR" sz="2000" dirty="0"/>
              <a:t>, </a:t>
            </a:r>
            <a:r>
              <a:rPr lang="tr-TR" sz="2000" b="1" dirty="0">
                <a:solidFill>
                  <a:srgbClr val="3366FF"/>
                </a:solidFill>
              </a:rPr>
              <a:t>çevreye</a:t>
            </a:r>
            <a:r>
              <a:rPr lang="tr-TR" sz="2000" dirty="0"/>
              <a:t> ve </a:t>
            </a:r>
            <a:r>
              <a:rPr lang="tr-TR" sz="2000" b="1" dirty="0">
                <a:solidFill>
                  <a:srgbClr val="3366FF"/>
                </a:solidFill>
              </a:rPr>
              <a:t>ilgili kesimlere </a:t>
            </a:r>
            <a:r>
              <a:rPr lang="tr-TR" sz="2000" dirty="0"/>
              <a:t>etkilerini göstermek üzere hazırlanan ön </a:t>
            </a:r>
            <a:r>
              <a:rPr lang="tr-TR" sz="2000" dirty="0" smtClean="0"/>
              <a:t>değerlendirme şeklinde tanımlanmıştır. </a:t>
            </a:r>
          </a:p>
          <a:p>
            <a:pPr algn="just"/>
            <a:endParaRPr lang="tr-TR" sz="2000" b="1" dirty="0"/>
          </a:p>
          <a:p>
            <a:pPr algn="just"/>
            <a:endParaRPr lang="tr-TR" sz="2000" b="1" dirty="0" smtClean="0"/>
          </a:p>
          <a:p>
            <a:pPr algn="r"/>
            <a:r>
              <a:rPr lang="tr-TR" sz="2000" b="1" dirty="0" smtClean="0"/>
              <a:t>(Tanımlar-Md. 3/1-c)</a:t>
            </a:r>
            <a:endParaRPr lang="tr-TR" sz="2000" b="1" dirty="0"/>
          </a:p>
        </p:txBody>
      </p:sp>
      <p:sp>
        <p:nvSpPr>
          <p:cNvPr id="11" name="Metin kutusu 10"/>
          <p:cNvSpPr txBox="1"/>
          <p:nvPr/>
        </p:nvSpPr>
        <p:spPr>
          <a:xfrm>
            <a:off x="702479" y="509038"/>
            <a:ext cx="8117673" cy="461665"/>
          </a:xfrm>
          <a:prstGeom prst="rect">
            <a:avLst/>
          </a:prstGeom>
          <a:noFill/>
        </p:spPr>
        <p:txBody>
          <a:bodyPr wrap="square" rtlCol="0">
            <a:spAutoFit/>
          </a:bodyPr>
          <a:lstStyle/>
          <a:p>
            <a:r>
              <a:rPr lang="tr-TR" sz="2400" b="1" dirty="0">
                <a:solidFill>
                  <a:srgbClr val="FF0000"/>
                </a:solidFill>
              </a:rPr>
              <a:t>Yönetmelik’te</a:t>
            </a:r>
            <a:r>
              <a:rPr lang="tr-TR" sz="2400" dirty="0"/>
              <a:t> </a:t>
            </a:r>
            <a:r>
              <a:rPr lang="tr-TR" sz="2400" b="1" dirty="0" err="1" smtClean="0">
                <a:solidFill>
                  <a:srgbClr val="FF0000"/>
                </a:solidFill>
              </a:rPr>
              <a:t>DEA’nın</a:t>
            </a:r>
            <a:r>
              <a:rPr lang="tr-TR" sz="2400" b="1" dirty="0" smtClean="0">
                <a:solidFill>
                  <a:srgbClr val="FF0000"/>
                </a:solidFill>
              </a:rPr>
              <a:t> Tanımı</a:t>
            </a:r>
            <a:endParaRPr lang="tr-TR" sz="2400" b="1" dirty="0">
              <a:solidFill>
                <a:srgbClr val="FF0000"/>
              </a:solidFill>
            </a:endParaRPr>
          </a:p>
        </p:txBody>
      </p:sp>
    </p:spTree>
    <p:extLst>
      <p:ext uri="{BB962C8B-B14F-4D97-AF65-F5344CB8AC3E}">
        <p14:creationId xmlns:p14="http://schemas.microsoft.com/office/powerpoint/2010/main" val="26005026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13</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925122"/>
            <a:ext cx="8117674" cy="1631216"/>
          </a:xfrm>
          <a:prstGeom prst="rect">
            <a:avLst/>
          </a:prstGeom>
          <a:noFill/>
        </p:spPr>
        <p:txBody>
          <a:bodyPr wrap="square" rtlCol="0">
            <a:spAutoFit/>
          </a:bodyPr>
          <a:lstStyle/>
          <a:p>
            <a:pPr algn="just"/>
            <a:r>
              <a:rPr lang="tr-TR" sz="2000" dirty="0" smtClean="0"/>
              <a:t>Görüş </a:t>
            </a:r>
            <a:r>
              <a:rPr lang="tr-TR" sz="2000" dirty="0"/>
              <a:t>isteme yazısına, taslak metin, karşılaştırma cetveli, genel gerekçe ile varsa madde gerekçeleri, </a:t>
            </a:r>
            <a:r>
              <a:rPr lang="tr-TR" sz="2000" b="1" dirty="0">
                <a:solidFill>
                  <a:srgbClr val="3366FF"/>
                </a:solidFill>
              </a:rPr>
              <a:t>düzenleyici etki analizi </a:t>
            </a:r>
            <a:r>
              <a:rPr lang="tr-TR" sz="2000" dirty="0"/>
              <a:t>ve bütçe etki formu eklenir. </a:t>
            </a:r>
            <a:endParaRPr lang="tr-TR" sz="2000" dirty="0" smtClean="0"/>
          </a:p>
          <a:p>
            <a:pPr algn="just"/>
            <a:endParaRPr lang="tr-TR" sz="2000" dirty="0"/>
          </a:p>
          <a:p>
            <a:pPr algn="r"/>
            <a:r>
              <a:rPr lang="tr-TR" sz="2000" b="1" dirty="0" smtClean="0"/>
              <a:t>(Görüş alma-Md. 6/1)</a:t>
            </a:r>
            <a:endParaRPr lang="tr-TR" sz="2000" b="1" dirty="0"/>
          </a:p>
          <a:p>
            <a:endParaRPr lang="tr-TR" sz="2000" dirty="0"/>
          </a:p>
        </p:txBody>
      </p:sp>
      <p:sp>
        <p:nvSpPr>
          <p:cNvPr id="11" name="Metin kutusu 10"/>
          <p:cNvSpPr txBox="1"/>
          <p:nvPr/>
        </p:nvSpPr>
        <p:spPr>
          <a:xfrm>
            <a:off x="702479" y="509038"/>
            <a:ext cx="8117673" cy="461665"/>
          </a:xfrm>
          <a:prstGeom prst="rect">
            <a:avLst/>
          </a:prstGeom>
          <a:noFill/>
        </p:spPr>
        <p:txBody>
          <a:bodyPr wrap="square" rtlCol="0">
            <a:spAutoFit/>
          </a:bodyPr>
          <a:lstStyle/>
          <a:p>
            <a:pPr algn="just"/>
            <a:r>
              <a:rPr lang="tr-TR" sz="2400" b="1" dirty="0" smtClean="0">
                <a:solidFill>
                  <a:srgbClr val="FF0000"/>
                </a:solidFill>
              </a:rPr>
              <a:t>Görüş İsteme Aşamasında</a:t>
            </a:r>
            <a:r>
              <a:rPr lang="tr-TR" sz="2400" dirty="0" smtClean="0"/>
              <a:t> </a:t>
            </a:r>
            <a:r>
              <a:rPr lang="tr-TR" sz="2400" b="1" dirty="0" err="1" smtClean="0">
                <a:solidFill>
                  <a:srgbClr val="FF0000"/>
                </a:solidFill>
              </a:rPr>
              <a:t>DEA’nın</a:t>
            </a:r>
            <a:r>
              <a:rPr lang="tr-TR" sz="2400" b="1" dirty="0" smtClean="0">
                <a:solidFill>
                  <a:srgbClr val="FF0000"/>
                </a:solidFill>
              </a:rPr>
              <a:t> Rolü</a:t>
            </a:r>
            <a:endParaRPr lang="tr-TR" sz="2400" b="1" dirty="0">
              <a:solidFill>
                <a:srgbClr val="FF0000"/>
              </a:solidFill>
            </a:endParaRPr>
          </a:p>
        </p:txBody>
      </p:sp>
    </p:spTree>
    <p:extLst>
      <p:ext uri="{BB962C8B-B14F-4D97-AF65-F5344CB8AC3E}">
        <p14:creationId xmlns:p14="http://schemas.microsoft.com/office/powerpoint/2010/main" val="13617497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14</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2000696"/>
            <a:ext cx="8117674" cy="1938992"/>
          </a:xfrm>
          <a:prstGeom prst="rect">
            <a:avLst/>
          </a:prstGeom>
          <a:noFill/>
        </p:spPr>
        <p:txBody>
          <a:bodyPr wrap="square" rtlCol="0">
            <a:spAutoFit/>
          </a:bodyPr>
          <a:lstStyle/>
          <a:p>
            <a:pPr algn="just"/>
            <a:r>
              <a:rPr lang="tr-TR" sz="2000" dirty="0" smtClean="0"/>
              <a:t>Kamu idareleri tarafından hazırlanan kanun ve </a:t>
            </a:r>
            <a:r>
              <a:rPr lang="tr-TR" sz="2000" dirty="0"/>
              <a:t>Cumhurbaşkanlığı kararnamesi taslaklarında </a:t>
            </a:r>
            <a:r>
              <a:rPr lang="tr-TR" sz="2000" dirty="0" smtClean="0"/>
              <a:t>Düzenleyici Etki Analizinin Uygulanmasına İlişkin Usul ve </a:t>
            </a:r>
            <a:r>
              <a:rPr lang="tr-TR" sz="2000" dirty="0" err="1" smtClean="0"/>
              <a:t>Esaslar’a</a:t>
            </a:r>
            <a:r>
              <a:rPr lang="tr-TR" sz="2000" dirty="0" smtClean="0"/>
              <a:t> göre yapılan </a:t>
            </a:r>
            <a:r>
              <a:rPr lang="tr-TR" sz="2000" b="1" dirty="0" smtClean="0">
                <a:solidFill>
                  <a:srgbClr val="3366FF"/>
                </a:solidFill>
              </a:rPr>
              <a:t>düzenleyici </a:t>
            </a:r>
            <a:r>
              <a:rPr lang="tr-TR" sz="2000" b="1" dirty="0">
                <a:solidFill>
                  <a:srgbClr val="3366FF"/>
                </a:solidFill>
              </a:rPr>
              <a:t>etki </a:t>
            </a:r>
            <a:r>
              <a:rPr lang="tr-TR" sz="2000" b="1" dirty="0" smtClean="0">
                <a:solidFill>
                  <a:srgbClr val="3366FF"/>
                </a:solidFill>
              </a:rPr>
              <a:t>analizi </a:t>
            </a:r>
            <a:r>
              <a:rPr lang="tr-TR" sz="2000" dirty="0" smtClean="0"/>
              <a:t>bulunması gerekmektedir.</a:t>
            </a:r>
          </a:p>
          <a:p>
            <a:pPr algn="just"/>
            <a:endParaRPr lang="tr-TR" sz="2000" dirty="0" smtClean="0"/>
          </a:p>
          <a:p>
            <a:pPr algn="r"/>
            <a:r>
              <a:rPr lang="tr-TR" sz="2000" b="1" dirty="0" smtClean="0"/>
              <a:t>(</a:t>
            </a:r>
            <a:r>
              <a:rPr lang="tr-TR" sz="2000" b="1" dirty="0"/>
              <a:t>Taslakların şekli ve </a:t>
            </a:r>
            <a:r>
              <a:rPr lang="tr-TR" sz="2000" b="1" dirty="0" smtClean="0"/>
              <a:t>ekleri-Md. 10/1)</a:t>
            </a:r>
            <a:endParaRPr lang="tr-TR" sz="2000" b="1" dirty="0"/>
          </a:p>
        </p:txBody>
      </p:sp>
      <p:sp>
        <p:nvSpPr>
          <p:cNvPr id="11" name="Metin kutusu 10"/>
          <p:cNvSpPr txBox="1"/>
          <p:nvPr/>
        </p:nvSpPr>
        <p:spPr>
          <a:xfrm>
            <a:off x="702479" y="562046"/>
            <a:ext cx="8117673" cy="830997"/>
          </a:xfrm>
          <a:prstGeom prst="rect">
            <a:avLst/>
          </a:prstGeom>
          <a:noFill/>
        </p:spPr>
        <p:txBody>
          <a:bodyPr wrap="square" rtlCol="0">
            <a:spAutoFit/>
          </a:bodyPr>
          <a:lstStyle/>
          <a:p>
            <a:pPr algn="just"/>
            <a:r>
              <a:rPr lang="tr-TR" sz="2400" b="1" dirty="0" smtClean="0">
                <a:solidFill>
                  <a:srgbClr val="FF0000"/>
                </a:solidFill>
              </a:rPr>
              <a:t>Kanun ve Cumhurbaşkanlığı Kararnamesi Taslakları Ekinde DEA Bulunmalı Mıdır?</a:t>
            </a:r>
            <a:endParaRPr lang="tr-TR" sz="2400" b="1" dirty="0">
              <a:solidFill>
                <a:srgbClr val="FF0000"/>
              </a:solidFill>
            </a:endParaRPr>
          </a:p>
        </p:txBody>
      </p:sp>
    </p:spTree>
    <p:extLst>
      <p:ext uri="{BB962C8B-B14F-4D97-AF65-F5344CB8AC3E}">
        <p14:creationId xmlns:p14="http://schemas.microsoft.com/office/powerpoint/2010/main" val="11344889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94709"/>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15</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454582"/>
            <a:ext cx="8117674" cy="3170099"/>
          </a:xfrm>
          <a:prstGeom prst="rect">
            <a:avLst/>
          </a:prstGeom>
          <a:noFill/>
        </p:spPr>
        <p:txBody>
          <a:bodyPr wrap="square" rtlCol="0">
            <a:spAutoFit/>
          </a:bodyPr>
          <a:lstStyle/>
          <a:p>
            <a:pPr algn="just"/>
            <a:r>
              <a:rPr lang="tr-TR" sz="2000" b="1" dirty="0">
                <a:solidFill>
                  <a:srgbClr val="3366FF"/>
                </a:solidFill>
              </a:rPr>
              <a:t>Kanun</a:t>
            </a:r>
            <a:r>
              <a:rPr lang="tr-TR" sz="2000" dirty="0"/>
              <a:t> ve </a:t>
            </a:r>
            <a:r>
              <a:rPr lang="tr-TR" sz="2000" b="1" dirty="0">
                <a:solidFill>
                  <a:srgbClr val="3366FF"/>
                </a:solidFill>
              </a:rPr>
              <a:t>Cumhurbaşkanlığı kararnamesi</a:t>
            </a:r>
            <a:r>
              <a:rPr lang="tr-TR" sz="2000" dirty="0"/>
              <a:t> taslakları için </a:t>
            </a:r>
            <a:r>
              <a:rPr lang="tr-TR" sz="2000" dirty="0" smtClean="0"/>
              <a:t>Yönetmelik’in 26’ncı maddesi </a:t>
            </a:r>
            <a:r>
              <a:rPr lang="tr-TR" sz="2000" dirty="0"/>
              <a:t>gereğince belirlenecek usul ve esaslar kapsamında </a:t>
            </a:r>
            <a:r>
              <a:rPr lang="tr-TR" sz="2000" dirty="0" smtClean="0"/>
              <a:t>DEA yapılması gerekmektedir.</a:t>
            </a:r>
          </a:p>
          <a:p>
            <a:pPr algn="just"/>
            <a:endParaRPr lang="tr-TR" sz="2000" b="1" dirty="0">
              <a:solidFill>
                <a:srgbClr val="3366FF"/>
              </a:solidFill>
            </a:endParaRPr>
          </a:p>
          <a:p>
            <a:pPr algn="just"/>
            <a:r>
              <a:rPr lang="tr-TR" sz="2000" dirty="0" smtClean="0"/>
              <a:t>Taslak DEA raporları </a:t>
            </a:r>
            <a:r>
              <a:rPr lang="tr-TR" sz="2000" b="1" dirty="0" smtClean="0">
                <a:solidFill>
                  <a:srgbClr val="3366FF"/>
                </a:solidFill>
              </a:rPr>
              <a:t>ilgili</a:t>
            </a:r>
            <a:r>
              <a:rPr lang="tr-TR" sz="2000" dirty="0" smtClean="0"/>
              <a:t> </a:t>
            </a:r>
            <a:r>
              <a:rPr lang="tr-TR" sz="2000" b="1" dirty="0">
                <a:solidFill>
                  <a:srgbClr val="3366FF"/>
                </a:solidFill>
              </a:rPr>
              <a:t>bakanlık</a:t>
            </a:r>
            <a:r>
              <a:rPr lang="tr-TR" sz="2000" dirty="0"/>
              <a:t> veya </a:t>
            </a:r>
            <a:r>
              <a:rPr lang="tr-TR" sz="2000" b="1" dirty="0">
                <a:solidFill>
                  <a:srgbClr val="3366FF"/>
                </a:solidFill>
              </a:rPr>
              <a:t>kamu</a:t>
            </a:r>
            <a:r>
              <a:rPr lang="tr-TR" sz="2000" dirty="0"/>
              <a:t> </a:t>
            </a:r>
            <a:r>
              <a:rPr lang="tr-TR" sz="2000" b="1" dirty="0">
                <a:solidFill>
                  <a:srgbClr val="3366FF"/>
                </a:solidFill>
              </a:rPr>
              <a:t>kurum</a:t>
            </a:r>
            <a:r>
              <a:rPr lang="tr-TR" sz="2000" dirty="0"/>
              <a:t> ve </a:t>
            </a:r>
            <a:r>
              <a:rPr lang="tr-TR" sz="2000" b="1" dirty="0">
                <a:solidFill>
                  <a:srgbClr val="3366FF"/>
                </a:solidFill>
              </a:rPr>
              <a:t>kuruluşu</a:t>
            </a:r>
            <a:r>
              <a:rPr lang="tr-TR" sz="2000" dirty="0"/>
              <a:t> tarafından hazırlanarak </a:t>
            </a:r>
            <a:r>
              <a:rPr lang="tr-TR" sz="2000" b="1" dirty="0">
                <a:solidFill>
                  <a:srgbClr val="3366FF"/>
                </a:solidFill>
              </a:rPr>
              <a:t>Strateji ve Bütçe Başkanlığı</a:t>
            </a:r>
            <a:r>
              <a:rPr lang="tr-TR" sz="2000" dirty="0"/>
              <a:t>na gönderilir. </a:t>
            </a:r>
            <a:endParaRPr lang="tr-TR" sz="2000" dirty="0" smtClean="0"/>
          </a:p>
          <a:p>
            <a:pPr algn="just"/>
            <a:endParaRPr lang="tr-TR" sz="2000" dirty="0" smtClean="0"/>
          </a:p>
          <a:p>
            <a:pPr algn="just"/>
            <a:r>
              <a:rPr lang="tr-TR" sz="2000" dirty="0" smtClean="0"/>
              <a:t>Strateji </a:t>
            </a:r>
            <a:r>
              <a:rPr lang="tr-TR" sz="2000" dirty="0"/>
              <a:t>ve Bütçe Başkanlığı tarafından </a:t>
            </a:r>
            <a:r>
              <a:rPr lang="tr-TR" sz="2000" dirty="0" smtClean="0"/>
              <a:t>taslak DEA raporuna </a:t>
            </a:r>
            <a:r>
              <a:rPr lang="tr-TR" sz="2000" b="1" dirty="0" smtClean="0">
                <a:solidFill>
                  <a:srgbClr val="3366FF"/>
                </a:solidFill>
              </a:rPr>
              <a:t>nihai </a:t>
            </a:r>
            <a:r>
              <a:rPr lang="tr-TR" sz="2000" b="1" dirty="0">
                <a:solidFill>
                  <a:srgbClr val="3366FF"/>
                </a:solidFill>
              </a:rPr>
              <a:t>hâli verilip </a:t>
            </a:r>
            <a:r>
              <a:rPr lang="tr-TR" sz="2000" dirty="0"/>
              <a:t>ilgili bakanlık veya kamu kurum ve kuruluşuna gönderilir.</a:t>
            </a:r>
          </a:p>
          <a:p>
            <a:pPr algn="r"/>
            <a:r>
              <a:rPr lang="tr-TR" sz="2000" b="1" dirty="0" smtClean="0"/>
              <a:t>(</a:t>
            </a:r>
            <a:r>
              <a:rPr lang="tr-TR" sz="2000" b="1" dirty="0"/>
              <a:t>Düzenleyici etki analizi-Md</a:t>
            </a:r>
            <a:r>
              <a:rPr lang="tr-TR" sz="2000" b="1" dirty="0" smtClean="0"/>
              <a:t>. 26/1)</a:t>
            </a:r>
            <a:endParaRPr lang="tr-TR" sz="2000" b="1" dirty="0"/>
          </a:p>
        </p:txBody>
      </p:sp>
      <p:sp>
        <p:nvSpPr>
          <p:cNvPr id="11" name="Metin kutusu 10"/>
          <p:cNvSpPr txBox="1"/>
          <p:nvPr/>
        </p:nvSpPr>
        <p:spPr>
          <a:xfrm>
            <a:off x="702479" y="588550"/>
            <a:ext cx="8117673" cy="461665"/>
          </a:xfrm>
          <a:prstGeom prst="rect">
            <a:avLst/>
          </a:prstGeom>
          <a:noFill/>
        </p:spPr>
        <p:txBody>
          <a:bodyPr wrap="square" rtlCol="0">
            <a:spAutoFit/>
          </a:bodyPr>
          <a:lstStyle/>
          <a:p>
            <a:r>
              <a:rPr lang="tr-TR" sz="2400" b="1" dirty="0" smtClean="0">
                <a:solidFill>
                  <a:srgbClr val="FF0000"/>
                </a:solidFill>
              </a:rPr>
              <a:t>DEA Yapımı Kimleri Kapsar?</a:t>
            </a:r>
            <a:endParaRPr lang="tr-TR" sz="2400" b="1" dirty="0">
              <a:solidFill>
                <a:srgbClr val="FF0000"/>
              </a:solidFill>
            </a:endParaRPr>
          </a:p>
        </p:txBody>
      </p:sp>
    </p:spTree>
    <p:extLst>
      <p:ext uri="{BB962C8B-B14F-4D97-AF65-F5344CB8AC3E}">
        <p14:creationId xmlns:p14="http://schemas.microsoft.com/office/powerpoint/2010/main" val="41395438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16</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2143696"/>
            <a:ext cx="8117674" cy="1631216"/>
          </a:xfrm>
          <a:prstGeom prst="rect">
            <a:avLst/>
          </a:prstGeom>
          <a:noFill/>
        </p:spPr>
        <p:txBody>
          <a:bodyPr wrap="square" rtlCol="0">
            <a:spAutoFit/>
          </a:bodyPr>
          <a:lstStyle/>
          <a:p>
            <a:pPr algn="just"/>
            <a:r>
              <a:rPr lang="tr-TR" sz="2000" dirty="0" smtClean="0"/>
              <a:t>TBMM komisyonlarında </a:t>
            </a:r>
            <a:r>
              <a:rPr lang="tr-TR" sz="2000" dirty="0"/>
              <a:t>görüşülecek olan kanun teklifleriyle ilgili </a:t>
            </a:r>
            <a:r>
              <a:rPr lang="tr-TR" sz="2000" dirty="0" smtClean="0"/>
              <a:t>DEA raporu hazırlanmasının </a:t>
            </a:r>
            <a:r>
              <a:rPr lang="tr-TR" sz="2000" b="1" dirty="0">
                <a:solidFill>
                  <a:srgbClr val="3366FF"/>
                </a:solidFill>
              </a:rPr>
              <a:t>komisyon başkanlıklarınca </a:t>
            </a:r>
            <a:r>
              <a:rPr lang="tr-TR" sz="2000" dirty="0"/>
              <a:t>istenilmesi hâlinde, </a:t>
            </a:r>
            <a:r>
              <a:rPr lang="tr-TR" sz="2000" dirty="0" smtClean="0"/>
              <a:t>DEA raporu Strateji </a:t>
            </a:r>
            <a:r>
              <a:rPr lang="tr-TR" sz="2000" dirty="0"/>
              <a:t>ve Bütçe Başkanlığı </a:t>
            </a:r>
            <a:r>
              <a:rPr lang="tr-TR" sz="2000" b="1" dirty="0">
                <a:solidFill>
                  <a:srgbClr val="3366FF"/>
                </a:solidFill>
              </a:rPr>
              <a:t>koordinasyonunda</a:t>
            </a:r>
            <a:r>
              <a:rPr lang="tr-TR" sz="2000" dirty="0"/>
              <a:t> hazırlanır</a:t>
            </a:r>
            <a:r>
              <a:rPr lang="tr-TR" sz="2000" dirty="0" smtClean="0"/>
              <a:t>.</a:t>
            </a:r>
          </a:p>
          <a:p>
            <a:pPr algn="just"/>
            <a:endParaRPr lang="tr-TR" sz="2000" dirty="0"/>
          </a:p>
          <a:p>
            <a:pPr algn="r"/>
            <a:r>
              <a:rPr lang="tr-TR" sz="2000" b="1" dirty="0" smtClean="0"/>
              <a:t>(Düzenleyici etki analizi-Md. 26/2)</a:t>
            </a:r>
            <a:endParaRPr lang="tr-TR" sz="2000" b="1" dirty="0"/>
          </a:p>
        </p:txBody>
      </p:sp>
      <p:sp>
        <p:nvSpPr>
          <p:cNvPr id="11" name="Metin kutusu 10"/>
          <p:cNvSpPr txBox="1"/>
          <p:nvPr/>
        </p:nvSpPr>
        <p:spPr>
          <a:xfrm>
            <a:off x="702479" y="588550"/>
            <a:ext cx="8117673" cy="461665"/>
          </a:xfrm>
          <a:prstGeom prst="rect">
            <a:avLst/>
          </a:prstGeom>
          <a:noFill/>
        </p:spPr>
        <p:txBody>
          <a:bodyPr wrap="square" rtlCol="0">
            <a:spAutoFit/>
          </a:bodyPr>
          <a:lstStyle/>
          <a:p>
            <a:r>
              <a:rPr lang="tr-TR" sz="2400" b="1" dirty="0" smtClean="0">
                <a:solidFill>
                  <a:srgbClr val="FF0000"/>
                </a:solidFill>
              </a:rPr>
              <a:t>TBMM Aşamasında DEA İstenebilir Mi?</a:t>
            </a:r>
            <a:endParaRPr lang="tr-TR" sz="2400" b="1" dirty="0">
              <a:solidFill>
                <a:srgbClr val="FF0000"/>
              </a:solidFill>
            </a:endParaRPr>
          </a:p>
        </p:txBody>
      </p:sp>
    </p:spTree>
    <p:extLst>
      <p:ext uri="{BB962C8B-B14F-4D97-AF65-F5344CB8AC3E}">
        <p14:creationId xmlns:p14="http://schemas.microsoft.com/office/powerpoint/2010/main" val="12702091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17</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838895"/>
            <a:ext cx="8117674" cy="1631216"/>
          </a:xfrm>
          <a:prstGeom prst="rect">
            <a:avLst/>
          </a:prstGeom>
          <a:noFill/>
        </p:spPr>
        <p:txBody>
          <a:bodyPr wrap="square" rtlCol="0">
            <a:spAutoFit/>
          </a:bodyPr>
          <a:lstStyle/>
          <a:p>
            <a:pPr algn="just"/>
            <a:r>
              <a:rPr lang="tr-TR" sz="2000" b="1" dirty="0" smtClean="0">
                <a:solidFill>
                  <a:srgbClr val="3366FF"/>
                </a:solidFill>
              </a:rPr>
              <a:t>Cumhurbaşkanlığı </a:t>
            </a:r>
            <a:r>
              <a:rPr lang="tr-TR" sz="2000" b="1" dirty="0">
                <a:solidFill>
                  <a:srgbClr val="3366FF"/>
                </a:solidFill>
              </a:rPr>
              <a:t>İdari İşler Başkanlığı</a:t>
            </a:r>
            <a:r>
              <a:rPr lang="tr-TR" sz="2000" dirty="0"/>
              <a:t>, ilgili bakanlıklar ile kamu kurum ve kuruluşlarından veya Strateji ve Bütçe Başkanlığından </a:t>
            </a:r>
            <a:r>
              <a:rPr lang="tr-TR" sz="2000" dirty="0" smtClean="0"/>
              <a:t>DEA raporu hazırlanmasını </a:t>
            </a:r>
            <a:r>
              <a:rPr lang="tr-TR" sz="2000" dirty="0"/>
              <a:t>isteyebilir</a:t>
            </a:r>
            <a:r>
              <a:rPr lang="tr-TR" sz="2000" dirty="0" smtClean="0"/>
              <a:t>.</a:t>
            </a:r>
          </a:p>
          <a:p>
            <a:pPr algn="just"/>
            <a:endParaRPr lang="tr-TR" sz="2000" dirty="0"/>
          </a:p>
          <a:p>
            <a:pPr algn="r"/>
            <a:r>
              <a:rPr lang="tr-TR" sz="2000" b="1" dirty="0" smtClean="0"/>
              <a:t>(Düzenleyici etki analizi-Md. 26/3)</a:t>
            </a:r>
            <a:endParaRPr lang="tr-TR" sz="2000" b="1" dirty="0"/>
          </a:p>
        </p:txBody>
      </p:sp>
      <p:sp>
        <p:nvSpPr>
          <p:cNvPr id="11" name="Metin kutusu 10"/>
          <p:cNvSpPr txBox="1"/>
          <p:nvPr/>
        </p:nvSpPr>
        <p:spPr>
          <a:xfrm>
            <a:off x="702479" y="588550"/>
            <a:ext cx="8117673" cy="461665"/>
          </a:xfrm>
          <a:prstGeom prst="rect">
            <a:avLst/>
          </a:prstGeom>
          <a:noFill/>
        </p:spPr>
        <p:txBody>
          <a:bodyPr wrap="square" rtlCol="0">
            <a:spAutoFit/>
          </a:bodyPr>
          <a:lstStyle/>
          <a:p>
            <a:pPr algn="just"/>
            <a:r>
              <a:rPr lang="tr-TR" sz="2400" b="1" dirty="0" smtClean="0">
                <a:solidFill>
                  <a:srgbClr val="FF0000"/>
                </a:solidFill>
              </a:rPr>
              <a:t>Cumhurbaşkanlığı Aşamasında DEA İstenebilir Mi?</a:t>
            </a:r>
            <a:endParaRPr lang="tr-TR" sz="2400" b="1" dirty="0">
              <a:solidFill>
                <a:srgbClr val="FF0000"/>
              </a:solidFill>
            </a:endParaRPr>
          </a:p>
        </p:txBody>
      </p:sp>
    </p:spTree>
    <p:extLst>
      <p:ext uri="{BB962C8B-B14F-4D97-AF65-F5344CB8AC3E}">
        <p14:creationId xmlns:p14="http://schemas.microsoft.com/office/powerpoint/2010/main" val="1997694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18</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534094"/>
            <a:ext cx="8117674" cy="2862322"/>
          </a:xfrm>
          <a:prstGeom prst="rect">
            <a:avLst/>
          </a:prstGeom>
          <a:noFill/>
        </p:spPr>
        <p:txBody>
          <a:bodyPr wrap="square" rtlCol="0">
            <a:spAutoFit/>
          </a:bodyPr>
          <a:lstStyle/>
          <a:p>
            <a:pPr marL="342900" indent="-342900" algn="just">
              <a:buFont typeface="Arial" panose="020B0604020202020204" pitchFamily="34" charset="0"/>
              <a:buChar char="•"/>
            </a:pPr>
            <a:r>
              <a:rPr lang="tr-TR" sz="2000" dirty="0" smtClean="0"/>
              <a:t>DEA’nın </a:t>
            </a:r>
            <a:r>
              <a:rPr lang="tr-TR" sz="2000" b="1" dirty="0" smtClean="0">
                <a:solidFill>
                  <a:srgbClr val="3366FF"/>
                </a:solidFill>
              </a:rPr>
              <a:t>hangi</a:t>
            </a:r>
            <a:r>
              <a:rPr lang="tr-TR" sz="2000" dirty="0" smtClean="0"/>
              <a:t> </a:t>
            </a:r>
            <a:r>
              <a:rPr lang="tr-TR" sz="2000" dirty="0"/>
              <a:t>kanun veya Cumhurbaşkanlığı kararnamesi taslakları için </a:t>
            </a:r>
            <a:r>
              <a:rPr lang="tr-TR" sz="2000" b="1" dirty="0" smtClean="0">
                <a:solidFill>
                  <a:srgbClr val="3366FF"/>
                </a:solidFill>
              </a:rPr>
              <a:t>hazırlanacağına</a:t>
            </a:r>
            <a:r>
              <a:rPr lang="tr-TR" sz="2000" dirty="0" smtClean="0"/>
              <a:t>, </a:t>
            </a:r>
          </a:p>
          <a:p>
            <a:pPr marL="342900" indent="-342900" algn="just">
              <a:buFont typeface="Arial" panose="020B0604020202020204" pitchFamily="34" charset="0"/>
              <a:buChar char="•"/>
            </a:pPr>
            <a:r>
              <a:rPr lang="tr-TR" sz="2000" dirty="0" smtClean="0"/>
              <a:t>DEA’da yer </a:t>
            </a:r>
            <a:r>
              <a:rPr lang="tr-TR" sz="2000" dirty="0"/>
              <a:t>alacak </a:t>
            </a:r>
            <a:r>
              <a:rPr lang="tr-TR" sz="2000" b="1" dirty="0" smtClean="0">
                <a:solidFill>
                  <a:srgbClr val="3366FF"/>
                </a:solidFill>
              </a:rPr>
              <a:t>hususlara</a:t>
            </a:r>
            <a:r>
              <a:rPr lang="tr-TR" sz="2000" dirty="0" smtClean="0"/>
              <a:t>, </a:t>
            </a:r>
          </a:p>
          <a:p>
            <a:pPr marL="342900" indent="-342900" algn="just">
              <a:buFont typeface="Arial" panose="020B0604020202020204" pitchFamily="34" charset="0"/>
              <a:buChar char="•"/>
            </a:pPr>
            <a:r>
              <a:rPr lang="tr-TR" sz="2000" dirty="0" smtClean="0"/>
              <a:t>DEA’nın hazırlanmasına </a:t>
            </a:r>
            <a:r>
              <a:rPr lang="tr-TR" sz="2000" dirty="0"/>
              <a:t>dair </a:t>
            </a:r>
            <a:r>
              <a:rPr lang="tr-TR" sz="2000" b="1" dirty="0" smtClean="0">
                <a:solidFill>
                  <a:srgbClr val="3366FF"/>
                </a:solidFill>
              </a:rPr>
              <a:t>ilkelere</a:t>
            </a:r>
          </a:p>
          <a:p>
            <a:pPr marL="342900" indent="-342900" algn="just">
              <a:buFont typeface="Arial" panose="020B0604020202020204" pitchFamily="34" charset="0"/>
              <a:buChar char="•"/>
            </a:pPr>
            <a:endParaRPr lang="tr-TR" sz="2000" dirty="0"/>
          </a:p>
          <a:p>
            <a:pPr algn="just"/>
            <a:r>
              <a:rPr lang="tr-TR" sz="2000" dirty="0" smtClean="0"/>
              <a:t>ilişkin </a:t>
            </a:r>
            <a:r>
              <a:rPr lang="tr-TR" sz="2000" b="1" dirty="0">
                <a:solidFill>
                  <a:srgbClr val="3366FF"/>
                </a:solidFill>
              </a:rPr>
              <a:t>usul ve esaslar Strateji ve Bütçe Başkanlığı</a:t>
            </a:r>
            <a:r>
              <a:rPr lang="tr-TR" sz="2000" dirty="0"/>
              <a:t>nca hazırlanarak Cumhurbaşkanınca belirlenir.</a:t>
            </a:r>
          </a:p>
          <a:p>
            <a:pPr algn="r"/>
            <a:endParaRPr lang="tr-TR" sz="2000" dirty="0" smtClean="0"/>
          </a:p>
          <a:p>
            <a:pPr algn="r"/>
            <a:r>
              <a:rPr lang="tr-TR" sz="2000" b="1" dirty="0" smtClean="0"/>
              <a:t>(Düzenleyici etki analizi-Md. 26/4)</a:t>
            </a:r>
            <a:endParaRPr lang="tr-TR" sz="2000" b="1" dirty="0"/>
          </a:p>
        </p:txBody>
      </p:sp>
      <p:sp>
        <p:nvSpPr>
          <p:cNvPr id="11" name="Metin kutusu 10"/>
          <p:cNvSpPr txBox="1"/>
          <p:nvPr/>
        </p:nvSpPr>
        <p:spPr>
          <a:xfrm>
            <a:off x="702479" y="562046"/>
            <a:ext cx="8117673" cy="461665"/>
          </a:xfrm>
          <a:prstGeom prst="rect">
            <a:avLst/>
          </a:prstGeom>
          <a:noFill/>
        </p:spPr>
        <p:txBody>
          <a:bodyPr wrap="square" rtlCol="0">
            <a:spAutoFit/>
          </a:bodyPr>
          <a:lstStyle/>
          <a:p>
            <a:pPr algn="just"/>
            <a:r>
              <a:rPr lang="tr-TR" sz="2400" b="1" dirty="0">
                <a:solidFill>
                  <a:srgbClr val="FF0000"/>
                </a:solidFill>
              </a:rPr>
              <a:t>Yönetmelik’te</a:t>
            </a:r>
            <a:r>
              <a:rPr lang="tr-TR" sz="2400" dirty="0"/>
              <a:t> </a:t>
            </a:r>
            <a:r>
              <a:rPr lang="tr-TR" sz="2400" b="1" dirty="0" err="1">
                <a:solidFill>
                  <a:srgbClr val="FF0000"/>
                </a:solidFill>
              </a:rPr>
              <a:t>SBB’nin</a:t>
            </a:r>
            <a:r>
              <a:rPr lang="tr-TR" sz="2400" b="1" dirty="0">
                <a:solidFill>
                  <a:srgbClr val="FF0000"/>
                </a:solidFill>
              </a:rPr>
              <a:t> </a:t>
            </a:r>
            <a:r>
              <a:rPr lang="tr-TR" sz="2400" b="1" dirty="0" smtClean="0">
                <a:solidFill>
                  <a:srgbClr val="FF0000"/>
                </a:solidFill>
              </a:rPr>
              <a:t>DEA Kapsamında </a:t>
            </a:r>
            <a:r>
              <a:rPr lang="tr-TR" sz="2400" b="1" dirty="0">
                <a:solidFill>
                  <a:srgbClr val="FF0000"/>
                </a:solidFill>
              </a:rPr>
              <a:t>Y</a:t>
            </a:r>
            <a:r>
              <a:rPr lang="tr-TR" sz="2400" b="1" dirty="0" smtClean="0">
                <a:solidFill>
                  <a:srgbClr val="FF0000"/>
                </a:solidFill>
              </a:rPr>
              <a:t>etkisi </a:t>
            </a:r>
            <a:r>
              <a:rPr lang="tr-TR" sz="2400" b="1" dirty="0">
                <a:solidFill>
                  <a:srgbClr val="FF0000"/>
                </a:solidFill>
              </a:rPr>
              <a:t>N</a:t>
            </a:r>
            <a:r>
              <a:rPr lang="tr-TR" sz="2400" b="1" dirty="0" smtClean="0">
                <a:solidFill>
                  <a:srgbClr val="FF0000"/>
                </a:solidFill>
              </a:rPr>
              <a:t>edir?</a:t>
            </a:r>
            <a:endParaRPr lang="tr-TR" sz="2400" b="1" dirty="0">
              <a:solidFill>
                <a:srgbClr val="FF0000"/>
              </a:solidFill>
            </a:endParaRPr>
          </a:p>
        </p:txBody>
      </p:sp>
    </p:spTree>
    <p:extLst>
      <p:ext uri="{BB962C8B-B14F-4D97-AF65-F5344CB8AC3E}">
        <p14:creationId xmlns:p14="http://schemas.microsoft.com/office/powerpoint/2010/main" val="38260405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19</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1" name="Metin kutusu 10"/>
          <p:cNvSpPr txBox="1"/>
          <p:nvPr/>
        </p:nvSpPr>
        <p:spPr>
          <a:xfrm>
            <a:off x="702479" y="2481311"/>
            <a:ext cx="8117673" cy="830997"/>
          </a:xfrm>
          <a:prstGeom prst="rect">
            <a:avLst/>
          </a:prstGeom>
          <a:noFill/>
        </p:spPr>
        <p:txBody>
          <a:bodyPr wrap="square" rtlCol="0">
            <a:spAutoFit/>
          </a:bodyPr>
          <a:lstStyle/>
          <a:p>
            <a:pPr algn="ctr"/>
            <a:r>
              <a:rPr lang="tr-TR" sz="2400" b="1" dirty="0">
                <a:solidFill>
                  <a:srgbClr val="FF0000"/>
                </a:solidFill>
              </a:rPr>
              <a:t>Düzenleyici Etki Analizinin Uygulanmasına </a:t>
            </a:r>
            <a:r>
              <a:rPr lang="tr-TR" sz="2400" b="1" dirty="0" smtClean="0">
                <a:solidFill>
                  <a:srgbClr val="FF0000"/>
                </a:solidFill>
              </a:rPr>
              <a:t>İlişkin </a:t>
            </a:r>
          </a:p>
          <a:p>
            <a:pPr algn="ctr"/>
            <a:r>
              <a:rPr lang="tr-TR" sz="2400" b="1" dirty="0" smtClean="0">
                <a:solidFill>
                  <a:srgbClr val="FF0000"/>
                </a:solidFill>
              </a:rPr>
              <a:t>Usul </a:t>
            </a:r>
            <a:r>
              <a:rPr lang="tr-TR" sz="2400" b="1" dirty="0">
                <a:solidFill>
                  <a:srgbClr val="FF0000"/>
                </a:solidFill>
              </a:rPr>
              <a:t>ve </a:t>
            </a:r>
            <a:r>
              <a:rPr lang="tr-TR" sz="2400" b="1" dirty="0" smtClean="0">
                <a:solidFill>
                  <a:srgbClr val="FF0000"/>
                </a:solidFill>
              </a:rPr>
              <a:t>Esaslar</a:t>
            </a:r>
            <a:endParaRPr lang="tr-TR" sz="2400" b="1" dirty="0">
              <a:solidFill>
                <a:srgbClr val="FF0000"/>
              </a:solidFill>
            </a:endParaRPr>
          </a:p>
        </p:txBody>
      </p:sp>
    </p:spTree>
    <p:extLst>
      <p:ext uri="{BB962C8B-B14F-4D97-AF65-F5344CB8AC3E}">
        <p14:creationId xmlns:p14="http://schemas.microsoft.com/office/powerpoint/2010/main" val="358716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2</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1" name="Metin kutusu 10"/>
          <p:cNvSpPr txBox="1"/>
          <p:nvPr/>
        </p:nvSpPr>
        <p:spPr>
          <a:xfrm>
            <a:off x="500694" y="1183850"/>
            <a:ext cx="8117673" cy="3016210"/>
          </a:xfrm>
          <a:prstGeom prst="rect">
            <a:avLst/>
          </a:prstGeom>
          <a:noFill/>
        </p:spPr>
        <p:txBody>
          <a:bodyPr wrap="square" rtlCol="0">
            <a:spAutoFit/>
          </a:bodyPr>
          <a:lstStyle/>
          <a:p>
            <a:pPr marL="457200" indent="-457200" algn="just">
              <a:spcBef>
                <a:spcPts val="600"/>
              </a:spcBef>
              <a:spcAft>
                <a:spcPts val="600"/>
              </a:spcAft>
              <a:buFontTx/>
              <a:buAutoNum type="arabicPeriod"/>
            </a:pPr>
            <a:r>
              <a:rPr lang="tr-TR" sz="2000" b="1" dirty="0" smtClean="0">
                <a:solidFill>
                  <a:srgbClr val="002060"/>
                </a:solidFill>
              </a:rPr>
              <a:t>Düzenleyici Etki Analizi (DEA) ve Tarihsel Gelişimi</a:t>
            </a:r>
            <a:endParaRPr lang="tr-TR" sz="2000" b="1" dirty="0">
              <a:solidFill>
                <a:srgbClr val="002060"/>
              </a:solidFill>
            </a:endParaRPr>
          </a:p>
          <a:p>
            <a:pPr marL="457200" indent="-457200" algn="just">
              <a:spcBef>
                <a:spcPts val="600"/>
              </a:spcBef>
              <a:spcAft>
                <a:spcPts val="600"/>
              </a:spcAft>
              <a:buAutoNum type="arabicPeriod"/>
            </a:pPr>
            <a:r>
              <a:rPr lang="tr-TR" sz="2000" b="1" dirty="0" smtClean="0">
                <a:solidFill>
                  <a:srgbClr val="002060"/>
                </a:solidFill>
              </a:rPr>
              <a:t>Mevzuat </a:t>
            </a:r>
            <a:r>
              <a:rPr lang="tr-TR" sz="2000" b="1" dirty="0">
                <a:solidFill>
                  <a:srgbClr val="002060"/>
                </a:solidFill>
              </a:rPr>
              <a:t>Hazırlama Usul ve Esasları </a:t>
            </a:r>
            <a:r>
              <a:rPr lang="tr-TR" sz="2000" b="1" dirty="0" smtClean="0">
                <a:solidFill>
                  <a:srgbClr val="002060"/>
                </a:solidFill>
              </a:rPr>
              <a:t>Hakkında Yönetmelik </a:t>
            </a:r>
            <a:r>
              <a:rPr lang="tr-TR" sz="2000" b="1" dirty="0">
                <a:solidFill>
                  <a:srgbClr val="002060"/>
                </a:solidFill>
              </a:rPr>
              <a:t>(DEA ile </a:t>
            </a:r>
            <a:r>
              <a:rPr lang="tr-TR" sz="2000" b="1" dirty="0" smtClean="0">
                <a:solidFill>
                  <a:srgbClr val="002060"/>
                </a:solidFill>
              </a:rPr>
              <a:t>İlgili Kısımlar</a:t>
            </a:r>
            <a:r>
              <a:rPr lang="tr-TR" sz="2000" b="1" dirty="0">
                <a:solidFill>
                  <a:srgbClr val="002060"/>
                </a:solidFill>
              </a:rPr>
              <a:t>)</a:t>
            </a:r>
          </a:p>
          <a:p>
            <a:pPr marL="457200" indent="-457200" algn="just">
              <a:spcBef>
                <a:spcPts val="600"/>
              </a:spcBef>
              <a:spcAft>
                <a:spcPts val="600"/>
              </a:spcAft>
              <a:buAutoNum type="arabicPeriod"/>
            </a:pPr>
            <a:r>
              <a:rPr lang="tr-TR" sz="2000" b="1" dirty="0">
                <a:solidFill>
                  <a:srgbClr val="002060"/>
                </a:solidFill>
              </a:rPr>
              <a:t>Düzenleyici Etki Analizinin Uygulanmasına İlişkin Usul ve </a:t>
            </a:r>
            <a:r>
              <a:rPr lang="tr-TR" sz="2000" b="1" dirty="0" smtClean="0">
                <a:solidFill>
                  <a:srgbClr val="002060"/>
                </a:solidFill>
              </a:rPr>
              <a:t>Esaslar</a:t>
            </a:r>
          </a:p>
          <a:p>
            <a:pPr marL="457200" indent="-457200" algn="just">
              <a:spcBef>
                <a:spcPts val="600"/>
              </a:spcBef>
              <a:spcAft>
                <a:spcPts val="600"/>
              </a:spcAft>
              <a:buAutoNum type="arabicPeriod"/>
            </a:pPr>
            <a:r>
              <a:rPr lang="tr-TR" sz="2000" b="1" dirty="0" smtClean="0">
                <a:solidFill>
                  <a:srgbClr val="002060"/>
                </a:solidFill>
              </a:rPr>
              <a:t>DEA </a:t>
            </a:r>
            <a:r>
              <a:rPr lang="tr-TR" sz="2000" b="1" dirty="0">
                <a:solidFill>
                  <a:srgbClr val="002060"/>
                </a:solidFill>
              </a:rPr>
              <a:t>Yapılacak Düzenlemeler </a:t>
            </a:r>
            <a:endParaRPr lang="tr-TR" sz="2000" b="1" dirty="0" smtClean="0">
              <a:solidFill>
                <a:srgbClr val="002060"/>
              </a:solidFill>
            </a:endParaRPr>
          </a:p>
          <a:p>
            <a:pPr marL="457200" indent="-457200" algn="just">
              <a:spcBef>
                <a:spcPts val="600"/>
              </a:spcBef>
              <a:spcAft>
                <a:spcPts val="600"/>
              </a:spcAft>
              <a:buAutoNum type="arabicPeriod"/>
            </a:pPr>
            <a:r>
              <a:rPr lang="tr-TR" sz="2000" b="1" dirty="0" smtClean="0">
                <a:solidFill>
                  <a:srgbClr val="002060"/>
                </a:solidFill>
              </a:rPr>
              <a:t>DEA’nın Aşamaları</a:t>
            </a:r>
          </a:p>
          <a:p>
            <a:pPr marL="457200" indent="-457200" algn="just">
              <a:spcBef>
                <a:spcPts val="600"/>
              </a:spcBef>
              <a:spcAft>
                <a:spcPts val="600"/>
              </a:spcAft>
              <a:buFontTx/>
              <a:buAutoNum type="arabicPeriod"/>
            </a:pPr>
            <a:r>
              <a:rPr lang="tr-TR" sz="2000" b="1" dirty="0" smtClean="0">
                <a:solidFill>
                  <a:srgbClr val="002060"/>
                </a:solidFill>
              </a:rPr>
              <a:t>DEA </a:t>
            </a:r>
            <a:r>
              <a:rPr lang="tr-TR" sz="2000" b="1" dirty="0">
                <a:solidFill>
                  <a:srgbClr val="002060"/>
                </a:solidFill>
              </a:rPr>
              <a:t>Taslak Raporunun </a:t>
            </a:r>
            <a:r>
              <a:rPr lang="tr-TR" sz="2000" b="1" dirty="0" smtClean="0">
                <a:solidFill>
                  <a:srgbClr val="002060"/>
                </a:solidFill>
              </a:rPr>
              <a:t>Tamamlanması, Sunulması</a:t>
            </a:r>
            <a:r>
              <a:rPr lang="tr-TR" sz="2000" b="1" dirty="0">
                <a:solidFill>
                  <a:srgbClr val="002060"/>
                </a:solidFill>
              </a:rPr>
              <a:t> </a:t>
            </a:r>
            <a:r>
              <a:rPr lang="tr-TR" sz="2000" b="1" dirty="0" smtClean="0">
                <a:solidFill>
                  <a:srgbClr val="002060"/>
                </a:solidFill>
              </a:rPr>
              <a:t>ve Değerlendirilmesi</a:t>
            </a:r>
            <a:endParaRPr lang="tr-TR" sz="2000" dirty="0">
              <a:solidFill>
                <a:srgbClr val="002060"/>
              </a:solidFill>
            </a:endParaRPr>
          </a:p>
        </p:txBody>
      </p:sp>
      <p:sp>
        <p:nvSpPr>
          <p:cNvPr id="9" name="Metin kutusu 8"/>
          <p:cNvSpPr txBox="1"/>
          <p:nvPr/>
        </p:nvSpPr>
        <p:spPr>
          <a:xfrm>
            <a:off x="702479" y="509038"/>
            <a:ext cx="8117673" cy="461665"/>
          </a:xfrm>
          <a:prstGeom prst="rect">
            <a:avLst/>
          </a:prstGeom>
          <a:noFill/>
        </p:spPr>
        <p:txBody>
          <a:bodyPr wrap="square" rtlCol="0">
            <a:spAutoFit/>
          </a:bodyPr>
          <a:lstStyle/>
          <a:p>
            <a:r>
              <a:rPr lang="tr-TR" sz="2400" b="1" dirty="0" smtClean="0">
                <a:solidFill>
                  <a:srgbClr val="FF0000"/>
                </a:solidFill>
              </a:rPr>
              <a:t>GÜNDEM</a:t>
            </a:r>
            <a:endParaRPr lang="tr-TR" sz="2400" b="1" dirty="0">
              <a:solidFill>
                <a:srgbClr val="FF0000"/>
              </a:solidFill>
            </a:endParaRPr>
          </a:p>
        </p:txBody>
      </p:sp>
    </p:spTree>
    <p:extLst>
      <p:ext uri="{BB962C8B-B14F-4D97-AF65-F5344CB8AC3E}">
        <p14:creationId xmlns:p14="http://schemas.microsoft.com/office/powerpoint/2010/main" val="42092414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20</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500694" y="1715409"/>
            <a:ext cx="8117674" cy="2862322"/>
          </a:xfrm>
          <a:prstGeom prst="rect">
            <a:avLst/>
          </a:prstGeom>
          <a:noFill/>
        </p:spPr>
        <p:txBody>
          <a:bodyPr wrap="square" rtlCol="0">
            <a:spAutoFit/>
          </a:bodyPr>
          <a:lstStyle/>
          <a:p>
            <a:pPr algn="just"/>
            <a:r>
              <a:rPr lang="tr-TR" sz="2000" dirty="0" smtClean="0"/>
              <a:t>3 Haziran 2022 </a:t>
            </a:r>
            <a:r>
              <a:rPr lang="tr-TR" sz="2000" dirty="0"/>
              <a:t>tarihli ve 5681 sayılı Cumhurbaşkanı Kararıyla yürürlüğe konulmuş </a:t>
            </a:r>
            <a:r>
              <a:rPr lang="tr-TR" sz="2000" dirty="0" smtClean="0"/>
              <a:t>olup </a:t>
            </a:r>
            <a:r>
              <a:rPr lang="tr-TR" sz="2000" b="1" dirty="0" smtClean="0">
                <a:solidFill>
                  <a:srgbClr val="3366FF"/>
                </a:solidFill>
              </a:rPr>
              <a:t>4 Haziran 2022</a:t>
            </a:r>
            <a:r>
              <a:rPr lang="tr-TR" sz="2000" dirty="0" smtClean="0"/>
              <a:t> </a:t>
            </a:r>
            <a:r>
              <a:rPr lang="tr-TR" sz="2000" dirty="0"/>
              <a:t>tarihli </a:t>
            </a:r>
            <a:r>
              <a:rPr lang="tr-TR" sz="2000" dirty="0" smtClean="0"/>
              <a:t>Resmî </a:t>
            </a:r>
            <a:r>
              <a:rPr lang="tr-TR" sz="2000" dirty="0" err="1"/>
              <a:t>Gazete’de</a:t>
            </a:r>
            <a:r>
              <a:rPr lang="tr-TR" sz="2000" dirty="0"/>
              <a:t> yayımlanmıştır.</a:t>
            </a:r>
          </a:p>
          <a:p>
            <a:pPr algn="just"/>
            <a:endParaRPr lang="tr-TR" sz="2000" b="1" dirty="0">
              <a:solidFill>
                <a:srgbClr val="3366FF"/>
              </a:solidFill>
            </a:endParaRPr>
          </a:p>
          <a:p>
            <a:pPr algn="just"/>
            <a:r>
              <a:rPr lang="tr-TR" sz="2000" b="1" dirty="0" smtClean="0">
                <a:solidFill>
                  <a:srgbClr val="3366FF"/>
                </a:solidFill>
              </a:rPr>
              <a:t>Kanun </a:t>
            </a:r>
            <a:r>
              <a:rPr lang="tr-TR" sz="2000" b="1" dirty="0">
                <a:solidFill>
                  <a:srgbClr val="3366FF"/>
                </a:solidFill>
              </a:rPr>
              <a:t>ve Cumhurbaşkanlığı kararnamesi taslakları </a:t>
            </a:r>
            <a:r>
              <a:rPr lang="tr-TR" sz="2000" dirty="0"/>
              <a:t>için </a:t>
            </a:r>
            <a:r>
              <a:rPr lang="tr-TR" sz="2000" dirty="0" smtClean="0"/>
              <a:t>yapılacak </a:t>
            </a:r>
            <a:r>
              <a:rPr lang="tr-TR" sz="2000" dirty="0"/>
              <a:t>düzenleyici etki analizlerini kapsar</a:t>
            </a:r>
            <a:r>
              <a:rPr lang="tr-TR" sz="2000" dirty="0" smtClean="0"/>
              <a:t>.</a:t>
            </a:r>
          </a:p>
          <a:p>
            <a:pPr algn="just"/>
            <a:endParaRPr lang="tr-TR" sz="2000" dirty="0"/>
          </a:p>
          <a:p>
            <a:pPr algn="just"/>
            <a:r>
              <a:rPr lang="tr-TR" sz="2000" dirty="0" smtClean="0"/>
              <a:t>Mevzuat </a:t>
            </a:r>
            <a:r>
              <a:rPr lang="tr-TR" sz="2000" dirty="0"/>
              <a:t>Hazırlama Usul ve Esasları Hakkında </a:t>
            </a:r>
            <a:r>
              <a:rPr lang="tr-TR" sz="2000" dirty="0" smtClean="0"/>
              <a:t>Yönetmelik’in 26’ncı </a:t>
            </a:r>
            <a:r>
              <a:rPr lang="tr-TR" sz="2000" dirty="0"/>
              <a:t>maddesine dayanılarak </a:t>
            </a:r>
            <a:r>
              <a:rPr lang="tr-TR" sz="2000" b="1" dirty="0" smtClean="0">
                <a:solidFill>
                  <a:srgbClr val="3366FF"/>
                </a:solidFill>
              </a:rPr>
              <a:t>Strateji ve Bütçe Başkanlığı </a:t>
            </a:r>
            <a:r>
              <a:rPr lang="tr-TR" sz="2000" dirty="0" smtClean="0"/>
              <a:t>tarafından hazırlanmıştır</a:t>
            </a:r>
            <a:r>
              <a:rPr lang="tr-TR" sz="2000" dirty="0"/>
              <a:t>.</a:t>
            </a:r>
          </a:p>
          <a:p>
            <a:pPr algn="just"/>
            <a:endParaRPr lang="tr-TR" sz="2000" dirty="0"/>
          </a:p>
        </p:txBody>
      </p:sp>
      <p:sp>
        <p:nvSpPr>
          <p:cNvPr id="11" name="Metin kutusu 10"/>
          <p:cNvSpPr txBox="1"/>
          <p:nvPr/>
        </p:nvSpPr>
        <p:spPr>
          <a:xfrm>
            <a:off x="513163" y="638941"/>
            <a:ext cx="8117673" cy="830997"/>
          </a:xfrm>
          <a:prstGeom prst="rect">
            <a:avLst/>
          </a:prstGeom>
          <a:noFill/>
        </p:spPr>
        <p:txBody>
          <a:bodyPr wrap="square" rtlCol="0">
            <a:spAutoFit/>
          </a:bodyPr>
          <a:lstStyle/>
          <a:p>
            <a:pPr algn="just"/>
            <a:r>
              <a:rPr lang="tr-TR" sz="2400" b="1" dirty="0">
                <a:solidFill>
                  <a:srgbClr val="FF0000"/>
                </a:solidFill>
              </a:rPr>
              <a:t>Düzenleyici Etki Analizinin Uygulanmasına </a:t>
            </a:r>
            <a:r>
              <a:rPr lang="tr-TR" sz="2400" b="1" dirty="0" smtClean="0">
                <a:solidFill>
                  <a:srgbClr val="FF0000"/>
                </a:solidFill>
              </a:rPr>
              <a:t>İlişkin Usul </a:t>
            </a:r>
            <a:r>
              <a:rPr lang="tr-TR" sz="2400" b="1" dirty="0">
                <a:solidFill>
                  <a:srgbClr val="FF0000"/>
                </a:solidFill>
              </a:rPr>
              <a:t>ve Esaslar</a:t>
            </a:r>
          </a:p>
        </p:txBody>
      </p:sp>
    </p:spTree>
    <p:extLst>
      <p:ext uri="{BB962C8B-B14F-4D97-AF65-F5344CB8AC3E}">
        <p14:creationId xmlns:p14="http://schemas.microsoft.com/office/powerpoint/2010/main" val="6391381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21</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818792"/>
            <a:ext cx="8117674" cy="1938992"/>
          </a:xfrm>
          <a:prstGeom prst="rect">
            <a:avLst/>
          </a:prstGeom>
          <a:noFill/>
        </p:spPr>
        <p:txBody>
          <a:bodyPr wrap="square" rtlCol="0">
            <a:spAutoFit/>
          </a:bodyPr>
          <a:lstStyle/>
          <a:p>
            <a:pPr algn="just"/>
            <a:r>
              <a:rPr lang="tr-TR" sz="2000" dirty="0" smtClean="0"/>
              <a:t>Taslak DEA raporunu, </a:t>
            </a:r>
            <a:r>
              <a:rPr lang="tr-TR" sz="2000" b="1" dirty="0" smtClean="0">
                <a:solidFill>
                  <a:srgbClr val="3366FF"/>
                </a:solidFill>
              </a:rPr>
              <a:t>ilgili</a:t>
            </a:r>
            <a:r>
              <a:rPr lang="tr-TR" sz="2000" dirty="0" smtClean="0"/>
              <a:t> olduğu kanun veya Cumhurbaşkanlığı kararnamesinin taslağını </a:t>
            </a:r>
            <a:r>
              <a:rPr lang="tr-TR" sz="2000" dirty="0"/>
              <a:t>hazırlayacak olan </a:t>
            </a:r>
            <a:r>
              <a:rPr lang="tr-TR" sz="2000" b="1" dirty="0">
                <a:solidFill>
                  <a:srgbClr val="3366FF"/>
                </a:solidFill>
              </a:rPr>
              <a:t>idare</a:t>
            </a:r>
            <a:r>
              <a:rPr lang="tr-TR" sz="2000" dirty="0"/>
              <a:t> yürütür. </a:t>
            </a:r>
            <a:endParaRPr lang="tr-TR" sz="2000" dirty="0" smtClean="0"/>
          </a:p>
          <a:p>
            <a:pPr algn="just"/>
            <a:endParaRPr lang="tr-TR" sz="2000" dirty="0"/>
          </a:p>
          <a:p>
            <a:pPr algn="just"/>
            <a:r>
              <a:rPr lang="tr-TR" sz="2000" dirty="0" smtClean="0"/>
              <a:t>İdare </a:t>
            </a:r>
            <a:r>
              <a:rPr lang="tr-TR" sz="2000" dirty="0"/>
              <a:t>içerisinde DEA yapımından tek bir birim sorumlu olabileceği gibi, yapılacak düzenlemenin içeriğine bağlı olarak kurum içi çalışma grupları da kurulabilir.</a:t>
            </a:r>
            <a:endParaRPr lang="tr-TR" sz="1600" dirty="0"/>
          </a:p>
        </p:txBody>
      </p:sp>
      <p:sp>
        <p:nvSpPr>
          <p:cNvPr id="11" name="Metin kutusu 10"/>
          <p:cNvSpPr txBox="1"/>
          <p:nvPr/>
        </p:nvSpPr>
        <p:spPr>
          <a:xfrm>
            <a:off x="702479" y="575298"/>
            <a:ext cx="8117673" cy="461665"/>
          </a:xfrm>
          <a:prstGeom prst="rect">
            <a:avLst/>
          </a:prstGeom>
          <a:noFill/>
        </p:spPr>
        <p:txBody>
          <a:bodyPr wrap="square" rtlCol="0">
            <a:spAutoFit/>
          </a:bodyPr>
          <a:lstStyle/>
          <a:p>
            <a:pPr algn="just"/>
            <a:r>
              <a:rPr lang="tr-TR" sz="2400" b="1" dirty="0" smtClean="0">
                <a:solidFill>
                  <a:srgbClr val="FF0000"/>
                </a:solidFill>
              </a:rPr>
              <a:t>DEA Yapımı Kimin Sorumluluğundadır?</a:t>
            </a:r>
            <a:endParaRPr lang="tr-TR" sz="2400" b="1" dirty="0">
              <a:solidFill>
                <a:srgbClr val="FF0000"/>
              </a:solidFill>
            </a:endParaRPr>
          </a:p>
        </p:txBody>
      </p:sp>
    </p:spTree>
    <p:extLst>
      <p:ext uri="{BB962C8B-B14F-4D97-AF65-F5344CB8AC3E}">
        <p14:creationId xmlns:p14="http://schemas.microsoft.com/office/powerpoint/2010/main" val="7663565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22</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2278810"/>
            <a:ext cx="8117674" cy="1323439"/>
          </a:xfrm>
          <a:prstGeom prst="rect">
            <a:avLst/>
          </a:prstGeom>
          <a:noFill/>
        </p:spPr>
        <p:txBody>
          <a:bodyPr wrap="square" rtlCol="0">
            <a:spAutoFit/>
          </a:bodyPr>
          <a:lstStyle/>
          <a:p>
            <a:pPr algn="just"/>
            <a:r>
              <a:rPr lang="tr-TR" sz="2000" dirty="0"/>
              <a:t>Bir dizi analitik adımdan oluşan DEA, ekonomik, sosyal, ticari, çevresel ve diğer etkilerin değerlendirilmesi yoluyla farklı düzenleme alternatiflerinin </a:t>
            </a:r>
            <a:r>
              <a:rPr lang="tr-TR" sz="2000" b="1" dirty="0">
                <a:solidFill>
                  <a:srgbClr val="3366FF"/>
                </a:solidFill>
              </a:rPr>
              <a:t>avantaj</a:t>
            </a:r>
            <a:r>
              <a:rPr lang="tr-TR" sz="2000" dirty="0"/>
              <a:t> ve </a:t>
            </a:r>
            <a:r>
              <a:rPr lang="tr-TR" sz="2000" b="1" dirty="0">
                <a:solidFill>
                  <a:srgbClr val="3366FF"/>
                </a:solidFill>
              </a:rPr>
              <a:t>dezavantajları</a:t>
            </a:r>
            <a:r>
              <a:rPr lang="tr-TR" sz="2000" dirty="0"/>
              <a:t> ile net katkıları hakkında </a:t>
            </a:r>
            <a:r>
              <a:rPr lang="tr-TR" sz="2000" b="1" dirty="0">
                <a:solidFill>
                  <a:srgbClr val="3366FF"/>
                </a:solidFill>
              </a:rPr>
              <a:t>karar alıcılara </a:t>
            </a:r>
            <a:r>
              <a:rPr lang="tr-TR" sz="2000" dirty="0"/>
              <a:t>pratik bilgiler sağlar.</a:t>
            </a:r>
            <a:endParaRPr lang="tr-TR" sz="1600" dirty="0"/>
          </a:p>
        </p:txBody>
      </p:sp>
      <p:sp>
        <p:nvSpPr>
          <p:cNvPr id="11" name="Metin kutusu 10"/>
          <p:cNvSpPr txBox="1"/>
          <p:nvPr/>
        </p:nvSpPr>
        <p:spPr>
          <a:xfrm>
            <a:off x="702479" y="575298"/>
            <a:ext cx="8117673" cy="461665"/>
          </a:xfrm>
          <a:prstGeom prst="rect">
            <a:avLst/>
          </a:prstGeom>
          <a:noFill/>
        </p:spPr>
        <p:txBody>
          <a:bodyPr wrap="square" rtlCol="0">
            <a:spAutoFit/>
          </a:bodyPr>
          <a:lstStyle/>
          <a:p>
            <a:pPr algn="just"/>
            <a:r>
              <a:rPr lang="tr-TR" sz="2400" b="1" dirty="0" smtClean="0">
                <a:solidFill>
                  <a:srgbClr val="FF0000"/>
                </a:solidFill>
              </a:rPr>
              <a:t>DEA’nın Yapılması İdarelere/Karar Alıcı Organlara Ne Sağlar?</a:t>
            </a:r>
            <a:endParaRPr lang="tr-TR" sz="2400" b="1" dirty="0">
              <a:solidFill>
                <a:srgbClr val="FF0000"/>
              </a:solidFill>
            </a:endParaRPr>
          </a:p>
        </p:txBody>
      </p:sp>
    </p:spTree>
    <p:extLst>
      <p:ext uri="{BB962C8B-B14F-4D97-AF65-F5344CB8AC3E}">
        <p14:creationId xmlns:p14="http://schemas.microsoft.com/office/powerpoint/2010/main" val="64557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23</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1" name="Metin kutusu 10"/>
          <p:cNvSpPr txBox="1"/>
          <p:nvPr/>
        </p:nvSpPr>
        <p:spPr>
          <a:xfrm>
            <a:off x="640933" y="3014238"/>
            <a:ext cx="8117673" cy="461665"/>
          </a:xfrm>
          <a:prstGeom prst="rect">
            <a:avLst/>
          </a:prstGeom>
          <a:noFill/>
        </p:spPr>
        <p:txBody>
          <a:bodyPr wrap="square" rtlCol="0">
            <a:spAutoFit/>
          </a:bodyPr>
          <a:lstStyle/>
          <a:p>
            <a:pPr algn="ctr"/>
            <a:r>
              <a:rPr lang="tr-TR" sz="2400" b="1" dirty="0">
                <a:solidFill>
                  <a:srgbClr val="FF0000"/>
                </a:solidFill>
              </a:rPr>
              <a:t>DEA Yapılacak </a:t>
            </a:r>
            <a:r>
              <a:rPr lang="tr-TR" sz="2400" b="1" dirty="0" smtClean="0">
                <a:solidFill>
                  <a:srgbClr val="FF0000"/>
                </a:solidFill>
              </a:rPr>
              <a:t>Düzenlemeler</a:t>
            </a:r>
            <a:endParaRPr lang="tr-TR" sz="2400" b="1" dirty="0">
              <a:solidFill>
                <a:srgbClr val="FF0000"/>
              </a:solidFill>
            </a:endParaRPr>
          </a:p>
        </p:txBody>
      </p:sp>
    </p:spTree>
    <p:extLst>
      <p:ext uri="{BB962C8B-B14F-4D97-AF65-F5344CB8AC3E}">
        <p14:creationId xmlns:p14="http://schemas.microsoft.com/office/powerpoint/2010/main" val="8936889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24</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2026989"/>
            <a:ext cx="8117674" cy="1938992"/>
          </a:xfrm>
          <a:prstGeom prst="rect">
            <a:avLst/>
          </a:prstGeom>
          <a:noFill/>
        </p:spPr>
        <p:txBody>
          <a:bodyPr wrap="square" rtlCol="0">
            <a:spAutoFit/>
          </a:bodyPr>
          <a:lstStyle/>
          <a:p>
            <a:pPr algn="just"/>
            <a:r>
              <a:rPr lang="tr-TR" sz="2000" dirty="0" smtClean="0"/>
              <a:t>Kamu idareleri tarafından hazırlanan kanun ve Cumhurbaşkanlığı kararnameleri taslakları, </a:t>
            </a:r>
            <a:r>
              <a:rPr lang="tr-TR" sz="2000" b="1" dirty="0" smtClean="0">
                <a:solidFill>
                  <a:srgbClr val="3366FF"/>
                </a:solidFill>
              </a:rPr>
              <a:t>bütçeye herhangi bir yük getirip getirmediğine bakılmaksızın</a:t>
            </a:r>
            <a:r>
              <a:rPr lang="tr-TR" sz="2000" dirty="0" smtClean="0"/>
              <a:t> düzenleyici </a:t>
            </a:r>
            <a:r>
              <a:rPr lang="tr-TR" sz="2000" dirty="0"/>
              <a:t>e</a:t>
            </a:r>
            <a:r>
              <a:rPr lang="tr-TR" sz="2000" dirty="0" smtClean="0"/>
              <a:t>tki analizine tabi tutulması esastır. </a:t>
            </a:r>
          </a:p>
          <a:p>
            <a:pPr algn="just"/>
            <a:endParaRPr lang="tr-TR" sz="2000" dirty="0"/>
          </a:p>
          <a:p>
            <a:pPr algn="r"/>
            <a:r>
              <a:rPr lang="tr-TR" sz="2000" b="1" dirty="0" smtClean="0"/>
              <a:t>(Düzenleyici </a:t>
            </a:r>
            <a:r>
              <a:rPr lang="tr-TR" sz="2000" b="1" dirty="0"/>
              <a:t>etki analizi yapılacak </a:t>
            </a:r>
            <a:r>
              <a:rPr lang="tr-TR" sz="2000" b="1" dirty="0" smtClean="0"/>
              <a:t>düzenlemeler Md. 5/1/2)</a:t>
            </a:r>
            <a:endParaRPr lang="tr-TR" sz="2000" dirty="0" smtClean="0"/>
          </a:p>
          <a:p>
            <a:pPr algn="just"/>
            <a:endParaRPr lang="tr-TR" sz="2000" dirty="0"/>
          </a:p>
        </p:txBody>
      </p:sp>
      <p:sp>
        <p:nvSpPr>
          <p:cNvPr id="11" name="Metin kutusu 10"/>
          <p:cNvSpPr txBox="1"/>
          <p:nvPr/>
        </p:nvSpPr>
        <p:spPr>
          <a:xfrm>
            <a:off x="702479" y="575298"/>
            <a:ext cx="8117673" cy="830997"/>
          </a:xfrm>
          <a:prstGeom prst="rect">
            <a:avLst/>
          </a:prstGeom>
          <a:noFill/>
        </p:spPr>
        <p:txBody>
          <a:bodyPr wrap="square" rtlCol="0">
            <a:spAutoFit/>
          </a:bodyPr>
          <a:lstStyle/>
          <a:p>
            <a:pPr algn="just"/>
            <a:r>
              <a:rPr lang="tr-TR" sz="2400" b="1" dirty="0" smtClean="0">
                <a:solidFill>
                  <a:srgbClr val="FF0000"/>
                </a:solidFill>
              </a:rPr>
              <a:t>Hangi Kanun ve Cumhurbaşkanlığı Kararnameleri DEA Yapımına Tabidir?</a:t>
            </a:r>
            <a:endParaRPr lang="tr-TR" sz="2400" b="1" dirty="0">
              <a:solidFill>
                <a:srgbClr val="FF0000"/>
              </a:solidFill>
            </a:endParaRPr>
          </a:p>
        </p:txBody>
      </p:sp>
    </p:spTree>
    <p:extLst>
      <p:ext uri="{BB962C8B-B14F-4D97-AF65-F5344CB8AC3E}">
        <p14:creationId xmlns:p14="http://schemas.microsoft.com/office/powerpoint/2010/main" val="6289085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25</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611976"/>
            <a:ext cx="8117674" cy="3477875"/>
          </a:xfrm>
          <a:prstGeom prst="rect">
            <a:avLst/>
          </a:prstGeom>
          <a:noFill/>
        </p:spPr>
        <p:txBody>
          <a:bodyPr wrap="square" rtlCol="0">
            <a:spAutoFit/>
          </a:bodyPr>
          <a:lstStyle/>
          <a:p>
            <a:pPr marL="342900" indent="-342900" algn="just">
              <a:buFont typeface="Arial" panose="020B0604020202020204" pitchFamily="34" charset="0"/>
              <a:buChar char="•"/>
            </a:pPr>
            <a:r>
              <a:rPr lang="tr-TR" sz="2000" dirty="0"/>
              <a:t>Savaş hali, doğal afet, tehlikeli salgın hastalık, şiddetli ekonomik kriz veya kamu </a:t>
            </a:r>
            <a:r>
              <a:rPr lang="tr-TR" sz="2000" dirty="0" smtClean="0"/>
              <a:t>düzeninin bozulmasına </a:t>
            </a:r>
            <a:r>
              <a:rPr lang="tr-TR" sz="2000" dirty="0"/>
              <a:t>yönelik şiddet eylemleri gibi hızlı karar alınması gereken </a:t>
            </a:r>
            <a:r>
              <a:rPr lang="tr-TR" sz="2000" b="1" dirty="0" smtClean="0">
                <a:solidFill>
                  <a:srgbClr val="3366FF"/>
                </a:solidFill>
              </a:rPr>
              <a:t>durumlarda</a:t>
            </a:r>
            <a:r>
              <a:rPr lang="tr-TR" sz="2000" dirty="0" smtClean="0"/>
              <a:t> yapılacak düzenlemeler</a:t>
            </a:r>
          </a:p>
          <a:p>
            <a:pPr algn="just"/>
            <a:endParaRPr lang="tr-TR" sz="2000" dirty="0"/>
          </a:p>
          <a:p>
            <a:pPr marL="342900" indent="-342900" algn="just">
              <a:buFont typeface="Arial" panose="020B0604020202020204" pitchFamily="34" charset="0"/>
              <a:buChar char="•"/>
            </a:pPr>
            <a:r>
              <a:rPr lang="tr-TR" sz="2000" dirty="0" smtClean="0"/>
              <a:t>Bütçe </a:t>
            </a:r>
            <a:r>
              <a:rPr lang="tr-TR" sz="2000" dirty="0"/>
              <a:t>kanunu </a:t>
            </a:r>
            <a:r>
              <a:rPr lang="tr-TR" sz="2000" dirty="0" smtClean="0"/>
              <a:t>teklifi</a:t>
            </a:r>
          </a:p>
          <a:p>
            <a:pPr algn="just"/>
            <a:endParaRPr lang="tr-TR" sz="2000" dirty="0" smtClean="0"/>
          </a:p>
          <a:p>
            <a:pPr marL="342900" indent="-342900" algn="just">
              <a:buFont typeface="Arial" panose="020B0604020202020204" pitchFamily="34" charset="0"/>
              <a:buChar char="•"/>
            </a:pPr>
            <a:r>
              <a:rPr lang="tr-TR" sz="2000" dirty="0" smtClean="0"/>
              <a:t>Kesin </a:t>
            </a:r>
            <a:r>
              <a:rPr lang="tr-TR" sz="2000" dirty="0"/>
              <a:t>hesap kanunu </a:t>
            </a:r>
            <a:r>
              <a:rPr lang="tr-TR" sz="2000" dirty="0" smtClean="0"/>
              <a:t>teklifi</a:t>
            </a:r>
          </a:p>
          <a:p>
            <a:pPr algn="just"/>
            <a:endParaRPr lang="tr-TR" sz="2000" dirty="0" smtClean="0"/>
          </a:p>
          <a:p>
            <a:pPr marL="342900" indent="-342900" algn="just">
              <a:buFont typeface="Arial" panose="020B0604020202020204" pitchFamily="34" charset="0"/>
              <a:buChar char="•"/>
            </a:pPr>
            <a:r>
              <a:rPr lang="tr-TR" sz="2000" dirty="0" smtClean="0"/>
              <a:t>Milletlerarası </a:t>
            </a:r>
            <a:r>
              <a:rPr lang="tr-TR" sz="2000" dirty="0"/>
              <a:t>anlaşmaların uygun bulunmasına ilişkin kanun taslaklarıdır.</a:t>
            </a:r>
          </a:p>
          <a:p>
            <a:pPr algn="r"/>
            <a:endParaRPr lang="tr-TR" sz="2000" b="1" dirty="0" smtClean="0"/>
          </a:p>
          <a:p>
            <a:pPr algn="r"/>
            <a:r>
              <a:rPr lang="tr-TR" sz="2000" b="1" dirty="0" smtClean="0"/>
              <a:t>(Düzenleyici </a:t>
            </a:r>
            <a:r>
              <a:rPr lang="tr-TR" sz="2000" b="1" dirty="0"/>
              <a:t>etki analizi yapılacak </a:t>
            </a:r>
            <a:r>
              <a:rPr lang="tr-TR" sz="2000" b="1" dirty="0" smtClean="0"/>
              <a:t>düzenlemeler Md. 5/5)</a:t>
            </a:r>
            <a:endParaRPr lang="tr-TR" sz="2000" dirty="0" smtClean="0"/>
          </a:p>
        </p:txBody>
      </p:sp>
      <p:sp>
        <p:nvSpPr>
          <p:cNvPr id="11" name="Metin kutusu 10"/>
          <p:cNvSpPr txBox="1"/>
          <p:nvPr/>
        </p:nvSpPr>
        <p:spPr>
          <a:xfrm>
            <a:off x="702479" y="575298"/>
            <a:ext cx="8117673" cy="830997"/>
          </a:xfrm>
          <a:prstGeom prst="rect">
            <a:avLst/>
          </a:prstGeom>
          <a:noFill/>
        </p:spPr>
        <p:txBody>
          <a:bodyPr wrap="square" rtlCol="0">
            <a:spAutoFit/>
          </a:bodyPr>
          <a:lstStyle/>
          <a:p>
            <a:pPr algn="just"/>
            <a:r>
              <a:rPr lang="tr-TR" sz="2400" b="1" dirty="0" smtClean="0">
                <a:solidFill>
                  <a:srgbClr val="FF0000"/>
                </a:solidFill>
              </a:rPr>
              <a:t>Hangi Kanun ve Cumhurbaşkanlığı Kararnameleri İçin DEA Yapılmaz?-I</a:t>
            </a:r>
            <a:endParaRPr lang="tr-TR" sz="2400" b="1" dirty="0">
              <a:solidFill>
                <a:srgbClr val="FF0000"/>
              </a:solidFill>
            </a:endParaRPr>
          </a:p>
        </p:txBody>
      </p:sp>
    </p:spTree>
    <p:extLst>
      <p:ext uri="{BB962C8B-B14F-4D97-AF65-F5344CB8AC3E}">
        <p14:creationId xmlns:p14="http://schemas.microsoft.com/office/powerpoint/2010/main" val="13765236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26</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814955"/>
            <a:ext cx="8117674" cy="3477875"/>
          </a:xfrm>
          <a:prstGeom prst="rect">
            <a:avLst/>
          </a:prstGeom>
          <a:noFill/>
        </p:spPr>
        <p:txBody>
          <a:bodyPr wrap="square" rtlCol="0">
            <a:spAutoFit/>
          </a:bodyPr>
          <a:lstStyle/>
          <a:p>
            <a:pPr algn="just"/>
            <a:r>
              <a:rPr lang="tr-TR" sz="2000" dirty="0"/>
              <a:t>Savaş hali, doğal afet, tehlikeli salgın hastalık, şiddetli ekonomik kriz veya kamu düzeninin bozulduğu durumlarda çıkarılacak her türlü kanun veya Cumhurbaşkanlığı kararnamesi taslaklarının DEA yapılmasından </a:t>
            </a:r>
            <a:r>
              <a:rPr lang="tr-TR" sz="2000" b="1" dirty="0">
                <a:solidFill>
                  <a:srgbClr val="3366FF"/>
                </a:solidFill>
              </a:rPr>
              <a:t>istisna</a:t>
            </a:r>
            <a:r>
              <a:rPr lang="tr-TR" sz="2000" dirty="0"/>
              <a:t> olduğu şeklinde </a:t>
            </a:r>
            <a:r>
              <a:rPr lang="tr-TR" sz="2000" b="1" dirty="0">
                <a:solidFill>
                  <a:srgbClr val="3366FF"/>
                </a:solidFill>
              </a:rPr>
              <a:t>yorumlanmamalıdır</a:t>
            </a:r>
            <a:r>
              <a:rPr lang="tr-TR" sz="2000" dirty="0"/>
              <a:t>. </a:t>
            </a:r>
          </a:p>
          <a:p>
            <a:pPr algn="just"/>
            <a:endParaRPr lang="tr-TR" sz="2000" dirty="0"/>
          </a:p>
          <a:p>
            <a:pPr algn="just"/>
            <a:r>
              <a:rPr lang="tr-TR" sz="2000" dirty="0"/>
              <a:t>Burada açıkça sayılan arızi durumlara yönelik yaşanan bu olağan dışı durumlara karşı </a:t>
            </a:r>
            <a:r>
              <a:rPr lang="tr-TR" sz="2000" b="1" dirty="0">
                <a:solidFill>
                  <a:srgbClr val="3366FF"/>
                </a:solidFill>
              </a:rPr>
              <a:t>doğrudan müdahale edilmesini </a:t>
            </a:r>
            <a:r>
              <a:rPr lang="tr-TR" sz="2000" dirty="0"/>
              <a:t>veya söz konusu hususun bertaraf edilmesini amaçlayan düzenleme taslakları DEA yapılmasından istisna tutulmaktadır.</a:t>
            </a:r>
          </a:p>
          <a:p>
            <a:pPr algn="r"/>
            <a:endParaRPr lang="tr-TR" sz="2000" b="1" dirty="0" smtClean="0"/>
          </a:p>
          <a:p>
            <a:pPr algn="r"/>
            <a:r>
              <a:rPr lang="tr-TR" sz="2000" b="1" dirty="0" smtClean="0"/>
              <a:t>(Düzenleyici </a:t>
            </a:r>
            <a:r>
              <a:rPr lang="tr-TR" sz="2000" b="1" dirty="0"/>
              <a:t>etki analizi yapılacak </a:t>
            </a:r>
            <a:r>
              <a:rPr lang="tr-TR" sz="2000" b="1" dirty="0" smtClean="0"/>
              <a:t>düzenlemeler Md. 5/5)</a:t>
            </a:r>
            <a:endParaRPr lang="tr-TR" sz="2000" dirty="0" smtClean="0"/>
          </a:p>
        </p:txBody>
      </p:sp>
      <p:sp>
        <p:nvSpPr>
          <p:cNvPr id="11" name="Metin kutusu 10"/>
          <p:cNvSpPr txBox="1"/>
          <p:nvPr/>
        </p:nvSpPr>
        <p:spPr>
          <a:xfrm>
            <a:off x="702479" y="562046"/>
            <a:ext cx="8117673" cy="830997"/>
          </a:xfrm>
          <a:prstGeom prst="rect">
            <a:avLst/>
          </a:prstGeom>
          <a:noFill/>
        </p:spPr>
        <p:txBody>
          <a:bodyPr wrap="square" rtlCol="0">
            <a:spAutoFit/>
          </a:bodyPr>
          <a:lstStyle/>
          <a:p>
            <a:pPr algn="just"/>
            <a:r>
              <a:rPr lang="tr-TR" sz="2400" b="1" dirty="0" smtClean="0">
                <a:solidFill>
                  <a:srgbClr val="FF0000"/>
                </a:solidFill>
              </a:rPr>
              <a:t>Hangi Kanun ve Cumhurbaşkanlığı Kararnameleri İçin DEA Yapılmaz?-II</a:t>
            </a:r>
            <a:endParaRPr lang="tr-TR" sz="2400" b="1" dirty="0">
              <a:solidFill>
                <a:srgbClr val="FF0000"/>
              </a:solidFill>
            </a:endParaRPr>
          </a:p>
        </p:txBody>
      </p:sp>
    </p:spTree>
    <p:extLst>
      <p:ext uri="{BB962C8B-B14F-4D97-AF65-F5344CB8AC3E}">
        <p14:creationId xmlns:p14="http://schemas.microsoft.com/office/powerpoint/2010/main" val="9592255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27</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828207"/>
            <a:ext cx="8117674" cy="1938992"/>
          </a:xfrm>
          <a:prstGeom prst="rect">
            <a:avLst/>
          </a:prstGeom>
          <a:noFill/>
        </p:spPr>
        <p:txBody>
          <a:bodyPr wrap="square" rtlCol="0">
            <a:spAutoFit/>
          </a:bodyPr>
          <a:lstStyle/>
          <a:p>
            <a:pPr algn="just"/>
            <a:r>
              <a:rPr lang="tr-TR" sz="2000" dirty="0"/>
              <a:t>Yürürlüğe konulması hâlinde muhtemel yıllık bütçe yükü </a:t>
            </a:r>
            <a:r>
              <a:rPr lang="tr-TR" sz="2000" b="1" dirty="0">
                <a:solidFill>
                  <a:srgbClr val="3366FF"/>
                </a:solidFill>
              </a:rPr>
              <a:t>yüz milyon</a:t>
            </a:r>
            <a:r>
              <a:rPr lang="tr-TR" sz="2000" dirty="0"/>
              <a:t> Türk lirasını </a:t>
            </a:r>
            <a:r>
              <a:rPr lang="tr-TR" sz="2000" b="1" dirty="0">
                <a:solidFill>
                  <a:srgbClr val="3366FF"/>
                </a:solidFill>
              </a:rPr>
              <a:t>aşan</a:t>
            </a:r>
            <a:r>
              <a:rPr lang="tr-TR" sz="2000" dirty="0"/>
              <a:t> düzenlemeler için yapılacak DEA </a:t>
            </a:r>
            <a:r>
              <a:rPr lang="tr-TR" sz="2000" b="1" dirty="0">
                <a:solidFill>
                  <a:srgbClr val="3366FF"/>
                </a:solidFill>
              </a:rPr>
              <a:t>8</a:t>
            </a:r>
            <a:r>
              <a:rPr lang="tr-TR" sz="2000" dirty="0"/>
              <a:t> aşamadan; yürürlüğe konulması hâlinde muhtemel yıllık bütçe yükü </a:t>
            </a:r>
            <a:r>
              <a:rPr lang="tr-TR" sz="2000" b="1" dirty="0">
                <a:solidFill>
                  <a:srgbClr val="3366FF"/>
                </a:solidFill>
              </a:rPr>
              <a:t>yüz milyon </a:t>
            </a:r>
            <a:r>
              <a:rPr lang="tr-TR" sz="2000" dirty="0"/>
              <a:t>Türk lirasının </a:t>
            </a:r>
            <a:r>
              <a:rPr lang="tr-TR" sz="2000" b="1" dirty="0">
                <a:solidFill>
                  <a:srgbClr val="3366FF"/>
                </a:solidFill>
              </a:rPr>
              <a:t>altında</a:t>
            </a:r>
            <a:r>
              <a:rPr lang="tr-TR" sz="2000" dirty="0"/>
              <a:t> kalan düzenlemeler için yapılacak DEA </a:t>
            </a:r>
            <a:r>
              <a:rPr lang="tr-TR" sz="2000" b="1" dirty="0">
                <a:solidFill>
                  <a:srgbClr val="3366FF"/>
                </a:solidFill>
              </a:rPr>
              <a:t>4</a:t>
            </a:r>
            <a:r>
              <a:rPr lang="tr-TR" sz="2000" dirty="0"/>
              <a:t> aşamadan oluşmaktadır</a:t>
            </a:r>
            <a:r>
              <a:rPr lang="tr-TR" sz="2000" dirty="0" smtClean="0"/>
              <a:t>.</a:t>
            </a:r>
          </a:p>
          <a:p>
            <a:pPr algn="just"/>
            <a:endParaRPr lang="tr-TR" sz="2000" b="1" dirty="0"/>
          </a:p>
          <a:p>
            <a:pPr algn="r"/>
            <a:r>
              <a:rPr lang="tr-TR" sz="2000" b="1" dirty="0" smtClean="0"/>
              <a:t>(Düzenleyici etki analizi yapılacak düzenlemeler Md. 5/1/2)</a:t>
            </a:r>
            <a:endParaRPr lang="tr-TR" sz="2000" dirty="0" smtClean="0"/>
          </a:p>
        </p:txBody>
      </p:sp>
      <p:sp>
        <p:nvSpPr>
          <p:cNvPr id="11" name="Metin kutusu 10"/>
          <p:cNvSpPr txBox="1"/>
          <p:nvPr/>
        </p:nvSpPr>
        <p:spPr>
          <a:xfrm>
            <a:off x="702479" y="562046"/>
            <a:ext cx="8117673" cy="830997"/>
          </a:xfrm>
          <a:prstGeom prst="rect">
            <a:avLst/>
          </a:prstGeom>
          <a:noFill/>
        </p:spPr>
        <p:txBody>
          <a:bodyPr wrap="square" rtlCol="0">
            <a:spAutoFit/>
          </a:bodyPr>
          <a:lstStyle/>
          <a:p>
            <a:pPr algn="just"/>
            <a:r>
              <a:rPr lang="tr-TR" sz="2400" b="1" dirty="0" smtClean="0">
                <a:solidFill>
                  <a:srgbClr val="FF0000"/>
                </a:solidFill>
              </a:rPr>
              <a:t>DEA Yapılacak Düzenlemelerin Aşamaları Nasıl/Neye Göre Belirlenir?</a:t>
            </a:r>
            <a:endParaRPr lang="tr-TR" sz="2400" b="1" dirty="0">
              <a:solidFill>
                <a:srgbClr val="FF0000"/>
              </a:solidFill>
            </a:endParaRPr>
          </a:p>
        </p:txBody>
      </p:sp>
    </p:spTree>
    <p:extLst>
      <p:ext uri="{BB962C8B-B14F-4D97-AF65-F5344CB8AC3E}">
        <p14:creationId xmlns:p14="http://schemas.microsoft.com/office/powerpoint/2010/main" val="8321353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28</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695687"/>
            <a:ext cx="8117674" cy="3785652"/>
          </a:xfrm>
          <a:prstGeom prst="rect">
            <a:avLst/>
          </a:prstGeom>
          <a:noFill/>
        </p:spPr>
        <p:txBody>
          <a:bodyPr wrap="square" rtlCol="0">
            <a:spAutoFit/>
          </a:bodyPr>
          <a:lstStyle/>
          <a:p>
            <a:pPr algn="just"/>
            <a:r>
              <a:rPr lang="tr-TR" sz="2000" dirty="0"/>
              <a:t>Başkanlıkça gerekli görülmesi halinde düzenlemelerin </a:t>
            </a:r>
            <a:r>
              <a:rPr lang="tr-TR" sz="2000" b="1" dirty="0">
                <a:solidFill>
                  <a:srgbClr val="3366FF"/>
                </a:solidFill>
              </a:rPr>
              <a:t>yıllık bütçe </a:t>
            </a:r>
            <a:r>
              <a:rPr lang="tr-TR" sz="2000" b="1" dirty="0" smtClean="0">
                <a:solidFill>
                  <a:srgbClr val="3366FF"/>
                </a:solidFill>
              </a:rPr>
              <a:t>yüküne bakılmaksızın</a:t>
            </a:r>
            <a:r>
              <a:rPr lang="tr-TR" sz="2000" dirty="0" smtClean="0"/>
              <a:t>;</a:t>
            </a:r>
          </a:p>
          <a:p>
            <a:pPr algn="just"/>
            <a:endParaRPr lang="tr-TR" sz="2000" dirty="0"/>
          </a:p>
          <a:p>
            <a:pPr marL="342900" indent="-342900" algn="just">
              <a:buFont typeface="Arial" panose="020B0604020202020204" pitchFamily="34" charset="0"/>
              <a:buChar char="•"/>
            </a:pPr>
            <a:r>
              <a:rPr lang="tr-TR" sz="2000" dirty="0" smtClean="0"/>
              <a:t>Toplumun </a:t>
            </a:r>
            <a:r>
              <a:rPr lang="tr-TR" sz="2000" dirty="0"/>
              <a:t>genelini veya belirli bir sosyal kesimi ilgilendiren</a:t>
            </a:r>
          </a:p>
          <a:p>
            <a:pPr marL="342900" indent="-342900" algn="just">
              <a:buFont typeface="Arial" panose="020B0604020202020204" pitchFamily="34" charset="0"/>
              <a:buChar char="•"/>
            </a:pPr>
            <a:r>
              <a:rPr lang="tr-TR" sz="2000" dirty="0" smtClean="0"/>
              <a:t>Sosyal</a:t>
            </a:r>
            <a:r>
              <a:rPr lang="tr-TR" sz="2000" dirty="0"/>
              <a:t>, ekonomik ve ticari hayatı büyük oranda etkileyen</a:t>
            </a:r>
          </a:p>
          <a:p>
            <a:pPr marL="342900" indent="-342900" algn="just">
              <a:buFont typeface="Arial" panose="020B0604020202020204" pitchFamily="34" charset="0"/>
              <a:buChar char="•"/>
            </a:pPr>
            <a:r>
              <a:rPr lang="tr-TR" sz="2000" dirty="0" smtClean="0"/>
              <a:t>Çevreye </a:t>
            </a:r>
            <a:r>
              <a:rPr lang="tr-TR" sz="2000" dirty="0"/>
              <a:t>olan etkisi azımsanmayacak derecede yüksek olan</a:t>
            </a:r>
          </a:p>
          <a:p>
            <a:pPr algn="just"/>
            <a:r>
              <a:rPr lang="tr-TR" sz="2000" dirty="0"/>
              <a:t>ve diğer benzeri nitelikteki düzenleme taslakları için </a:t>
            </a:r>
            <a:endParaRPr lang="tr-TR" sz="2000" dirty="0" smtClean="0"/>
          </a:p>
          <a:p>
            <a:pPr algn="just"/>
            <a:endParaRPr lang="tr-TR" sz="2000" dirty="0"/>
          </a:p>
          <a:p>
            <a:pPr algn="just"/>
            <a:r>
              <a:rPr lang="tr-TR" sz="2000" dirty="0" smtClean="0"/>
              <a:t>Usul </a:t>
            </a:r>
            <a:r>
              <a:rPr lang="tr-TR" sz="2000" dirty="0"/>
              <a:t>ve </a:t>
            </a:r>
            <a:r>
              <a:rPr lang="tr-TR" sz="2000" dirty="0" err="1"/>
              <a:t>Esaslar’ın</a:t>
            </a:r>
            <a:r>
              <a:rPr lang="tr-TR" sz="2000" dirty="0"/>
              <a:t> Üçüncü Bölümünde </a:t>
            </a:r>
            <a:r>
              <a:rPr lang="tr-TR" sz="2000" dirty="0" smtClean="0"/>
              <a:t>yer alan </a:t>
            </a:r>
            <a:r>
              <a:rPr lang="tr-TR" sz="2000" b="1" dirty="0">
                <a:solidFill>
                  <a:srgbClr val="3366FF"/>
                </a:solidFill>
              </a:rPr>
              <a:t>tüm aşamaları içeren </a:t>
            </a:r>
            <a:r>
              <a:rPr lang="tr-TR" sz="2000" dirty="0"/>
              <a:t>DEA yapılması istenebilir.</a:t>
            </a:r>
            <a:endParaRPr lang="tr-TR" sz="2000" b="1" dirty="0" smtClean="0"/>
          </a:p>
          <a:p>
            <a:pPr algn="r"/>
            <a:endParaRPr lang="tr-TR" sz="2000" b="1" dirty="0" smtClean="0"/>
          </a:p>
          <a:p>
            <a:pPr algn="r"/>
            <a:r>
              <a:rPr lang="tr-TR" sz="2000" b="1" dirty="0" smtClean="0"/>
              <a:t>(Düzenleyici etki analizi yapılacak düzenlemeler Md. 5/4)</a:t>
            </a:r>
            <a:endParaRPr lang="tr-TR" sz="2000" dirty="0" smtClean="0"/>
          </a:p>
        </p:txBody>
      </p:sp>
      <p:sp>
        <p:nvSpPr>
          <p:cNvPr id="11" name="Metin kutusu 10"/>
          <p:cNvSpPr txBox="1"/>
          <p:nvPr/>
        </p:nvSpPr>
        <p:spPr>
          <a:xfrm>
            <a:off x="702479" y="575298"/>
            <a:ext cx="8117673" cy="830997"/>
          </a:xfrm>
          <a:prstGeom prst="rect">
            <a:avLst/>
          </a:prstGeom>
          <a:noFill/>
        </p:spPr>
        <p:txBody>
          <a:bodyPr wrap="square" rtlCol="0">
            <a:spAutoFit/>
          </a:bodyPr>
          <a:lstStyle/>
          <a:p>
            <a:pPr algn="just"/>
            <a:r>
              <a:rPr lang="tr-TR" sz="2400" b="1" dirty="0" smtClean="0">
                <a:solidFill>
                  <a:srgbClr val="FF0000"/>
                </a:solidFill>
              </a:rPr>
              <a:t>Düzenlemenin Bütçe Yüküne Bakılmaksızın Tüm Aşamaları İçeren Bir DEA İstenebilir Mi?</a:t>
            </a:r>
            <a:endParaRPr lang="tr-TR" sz="2400" b="1" dirty="0">
              <a:solidFill>
                <a:srgbClr val="FF0000"/>
              </a:solidFill>
            </a:endParaRPr>
          </a:p>
        </p:txBody>
      </p:sp>
    </p:spTree>
    <p:extLst>
      <p:ext uri="{BB962C8B-B14F-4D97-AF65-F5344CB8AC3E}">
        <p14:creationId xmlns:p14="http://schemas.microsoft.com/office/powerpoint/2010/main" val="8830269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29</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1" name="Metin kutusu 10"/>
          <p:cNvSpPr txBox="1"/>
          <p:nvPr/>
        </p:nvSpPr>
        <p:spPr>
          <a:xfrm>
            <a:off x="640933" y="3014238"/>
            <a:ext cx="8117673" cy="461665"/>
          </a:xfrm>
          <a:prstGeom prst="rect">
            <a:avLst/>
          </a:prstGeom>
          <a:noFill/>
        </p:spPr>
        <p:txBody>
          <a:bodyPr wrap="square" rtlCol="0">
            <a:spAutoFit/>
          </a:bodyPr>
          <a:lstStyle/>
          <a:p>
            <a:pPr algn="ctr"/>
            <a:r>
              <a:rPr lang="tr-TR" sz="2400" b="1" dirty="0">
                <a:solidFill>
                  <a:srgbClr val="FF0000"/>
                </a:solidFill>
              </a:rPr>
              <a:t>DEA’nın Aşamaları</a:t>
            </a:r>
          </a:p>
        </p:txBody>
      </p:sp>
    </p:spTree>
    <p:extLst>
      <p:ext uri="{BB962C8B-B14F-4D97-AF65-F5344CB8AC3E}">
        <p14:creationId xmlns:p14="http://schemas.microsoft.com/office/powerpoint/2010/main" val="1577044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3</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1" name="Metin kutusu 10"/>
          <p:cNvSpPr txBox="1"/>
          <p:nvPr/>
        </p:nvSpPr>
        <p:spPr>
          <a:xfrm>
            <a:off x="601604" y="2537184"/>
            <a:ext cx="8117673" cy="461665"/>
          </a:xfrm>
          <a:prstGeom prst="rect">
            <a:avLst/>
          </a:prstGeom>
          <a:noFill/>
        </p:spPr>
        <p:txBody>
          <a:bodyPr wrap="square" rtlCol="0">
            <a:spAutoFit/>
          </a:bodyPr>
          <a:lstStyle/>
          <a:p>
            <a:pPr algn="ctr"/>
            <a:r>
              <a:rPr lang="tr-TR" sz="2400" b="1" dirty="0">
                <a:solidFill>
                  <a:srgbClr val="FF0000"/>
                </a:solidFill>
              </a:rPr>
              <a:t>Düzenleyici Etki Analizi (DEA</a:t>
            </a:r>
            <a:r>
              <a:rPr lang="tr-TR" sz="2400" b="1" dirty="0" smtClean="0">
                <a:solidFill>
                  <a:srgbClr val="FF0000"/>
                </a:solidFill>
              </a:rPr>
              <a:t>) ve Tarihsel </a:t>
            </a:r>
            <a:r>
              <a:rPr lang="tr-TR" sz="2400" b="1" dirty="0">
                <a:solidFill>
                  <a:srgbClr val="FF0000"/>
                </a:solidFill>
              </a:rPr>
              <a:t>Gelişimi</a:t>
            </a:r>
          </a:p>
        </p:txBody>
      </p:sp>
    </p:spTree>
    <p:extLst>
      <p:ext uri="{BB962C8B-B14F-4D97-AF65-F5344CB8AC3E}">
        <p14:creationId xmlns:p14="http://schemas.microsoft.com/office/powerpoint/2010/main" val="18871494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30</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1" name="Metin kutusu 10"/>
          <p:cNvSpPr txBox="1"/>
          <p:nvPr/>
        </p:nvSpPr>
        <p:spPr>
          <a:xfrm>
            <a:off x="702479" y="548794"/>
            <a:ext cx="8117673" cy="461665"/>
          </a:xfrm>
          <a:prstGeom prst="rect">
            <a:avLst/>
          </a:prstGeom>
          <a:noFill/>
        </p:spPr>
        <p:txBody>
          <a:bodyPr wrap="square" rtlCol="0">
            <a:spAutoFit/>
          </a:bodyPr>
          <a:lstStyle/>
          <a:p>
            <a:pPr algn="ctr"/>
            <a:r>
              <a:rPr lang="tr-TR" sz="2400" b="1" dirty="0" smtClean="0">
                <a:solidFill>
                  <a:srgbClr val="FF0000"/>
                </a:solidFill>
              </a:rPr>
              <a:t>DEA’nın Aşamaları</a:t>
            </a:r>
            <a:endParaRPr lang="tr-TR" sz="2400" b="1" dirty="0">
              <a:solidFill>
                <a:srgbClr val="FF0000"/>
              </a:solidFill>
            </a:endParaRPr>
          </a:p>
        </p:txBody>
      </p:sp>
      <p:graphicFrame>
        <p:nvGraphicFramePr>
          <p:cNvPr id="14" name="Diyagram 13"/>
          <p:cNvGraphicFramePr/>
          <p:nvPr>
            <p:extLst>
              <p:ext uri="{D42A27DB-BD31-4B8C-83A1-F6EECF244321}">
                <p14:modId xmlns:p14="http://schemas.microsoft.com/office/powerpoint/2010/main" val="781887411"/>
              </p:ext>
            </p:extLst>
          </p:nvPr>
        </p:nvGraphicFramePr>
        <p:xfrm>
          <a:off x="702479" y="1240955"/>
          <a:ext cx="8117673" cy="48969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5784270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31</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625692"/>
            <a:ext cx="8117674" cy="3170099"/>
          </a:xfrm>
          <a:prstGeom prst="rect">
            <a:avLst/>
          </a:prstGeom>
          <a:noFill/>
        </p:spPr>
        <p:txBody>
          <a:bodyPr wrap="square" rtlCol="0">
            <a:spAutoFit/>
          </a:bodyPr>
          <a:lstStyle/>
          <a:p>
            <a:pPr algn="just"/>
            <a:r>
              <a:rPr lang="tr-TR" sz="2000" dirty="0"/>
              <a:t>Mevcut durum analizi başlığında, mevcut durumdaki </a:t>
            </a:r>
            <a:r>
              <a:rPr lang="tr-TR" sz="2000" b="1" dirty="0">
                <a:solidFill>
                  <a:srgbClr val="3366FF"/>
                </a:solidFill>
              </a:rPr>
              <a:t>işleyiş</a:t>
            </a:r>
            <a:r>
              <a:rPr lang="tr-TR" sz="2000" dirty="0"/>
              <a:t> </a:t>
            </a:r>
            <a:r>
              <a:rPr lang="tr-TR" sz="2000" dirty="0" smtClean="0"/>
              <a:t>düzenleme seçenekleri kapsamında açıklanır</a:t>
            </a:r>
            <a:r>
              <a:rPr lang="tr-TR" sz="2000" dirty="0"/>
              <a:t>. </a:t>
            </a:r>
            <a:endParaRPr lang="tr-TR" sz="2000" dirty="0" smtClean="0"/>
          </a:p>
          <a:p>
            <a:pPr algn="just"/>
            <a:endParaRPr lang="tr-TR" sz="2000" dirty="0" smtClean="0"/>
          </a:p>
          <a:p>
            <a:pPr algn="just"/>
            <a:r>
              <a:rPr lang="tr-TR" sz="2000" dirty="0" smtClean="0"/>
              <a:t>Mevcut </a:t>
            </a:r>
            <a:r>
              <a:rPr lang="tr-TR" sz="2000" dirty="0"/>
              <a:t>durum analizinde, var olan veya ortaya çıkabilecek </a:t>
            </a:r>
            <a:r>
              <a:rPr lang="tr-TR" sz="2000" b="1" dirty="0">
                <a:solidFill>
                  <a:srgbClr val="3366FF"/>
                </a:solidFill>
              </a:rPr>
              <a:t>sorunların</a:t>
            </a:r>
            <a:r>
              <a:rPr lang="tr-TR" sz="2000" dirty="0"/>
              <a:t> neler olduğu tespit edilir. </a:t>
            </a:r>
            <a:endParaRPr lang="tr-TR" sz="2000" dirty="0" smtClean="0"/>
          </a:p>
          <a:p>
            <a:pPr algn="just"/>
            <a:endParaRPr lang="tr-TR" sz="2000" dirty="0"/>
          </a:p>
          <a:p>
            <a:pPr algn="just"/>
            <a:r>
              <a:rPr lang="tr-TR" sz="2000" dirty="0" smtClean="0"/>
              <a:t>Kamusal </a:t>
            </a:r>
            <a:r>
              <a:rPr lang="tr-TR" sz="2000" dirty="0"/>
              <a:t>müdahale yapılmasını gerektiren sorunlar </a:t>
            </a:r>
            <a:r>
              <a:rPr lang="tr-TR" sz="2000" b="1" dirty="0" smtClean="0">
                <a:solidFill>
                  <a:srgbClr val="3366FF"/>
                </a:solidFill>
              </a:rPr>
              <a:t>nesnel</a:t>
            </a:r>
            <a:r>
              <a:rPr lang="tr-TR" sz="2000" dirty="0" smtClean="0"/>
              <a:t>, </a:t>
            </a:r>
            <a:r>
              <a:rPr lang="tr-TR" sz="2000" b="1" dirty="0">
                <a:solidFill>
                  <a:srgbClr val="3366FF"/>
                </a:solidFill>
              </a:rPr>
              <a:t>net</a:t>
            </a:r>
            <a:r>
              <a:rPr lang="tr-TR" sz="2000" dirty="0"/>
              <a:t>, </a:t>
            </a:r>
            <a:r>
              <a:rPr lang="tr-TR" sz="2000" b="1" dirty="0" smtClean="0">
                <a:solidFill>
                  <a:srgbClr val="3366FF"/>
                </a:solidFill>
              </a:rPr>
              <a:t>kısa</a:t>
            </a:r>
            <a:r>
              <a:rPr lang="tr-TR" sz="2000" dirty="0"/>
              <a:t>,</a:t>
            </a:r>
            <a:r>
              <a:rPr lang="tr-TR" sz="2000" dirty="0" smtClean="0"/>
              <a:t> </a:t>
            </a:r>
            <a:r>
              <a:rPr lang="tr-TR" sz="2000" b="1" dirty="0">
                <a:solidFill>
                  <a:srgbClr val="3366FF"/>
                </a:solidFill>
              </a:rPr>
              <a:t>açık</a:t>
            </a:r>
            <a:r>
              <a:rPr lang="tr-TR" sz="2000" dirty="0"/>
              <a:t> bir şekilde ve </a:t>
            </a:r>
            <a:r>
              <a:rPr lang="tr-TR" sz="2000" b="1" dirty="0">
                <a:solidFill>
                  <a:srgbClr val="3366FF"/>
                </a:solidFill>
              </a:rPr>
              <a:t>somut</a:t>
            </a:r>
            <a:r>
              <a:rPr lang="tr-TR" sz="2000" dirty="0"/>
              <a:t> ifadelerle ortaya </a:t>
            </a:r>
            <a:r>
              <a:rPr lang="tr-TR" sz="2000" dirty="0" smtClean="0"/>
              <a:t>konulur. </a:t>
            </a:r>
          </a:p>
          <a:p>
            <a:pPr algn="r"/>
            <a:endParaRPr lang="tr-TR" sz="2000" dirty="0" smtClean="0"/>
          </a:p>
          <a:p>
            <a:pPr algn="r"/>
            <a:r>
              <a:rPr lang="tr-TR" sz="2000" b="1" dirty="0" smtClean="0"/>
              <a:t>(</a:t>
            </a:r>
            <a:r>
              <a:rPr lang="tr-TR" sz="2000" b="1" dirty="0"/>
              <a:t>Mevcut durum analizi ve sorunların </a:t>
            </a:r>
            <a:r>
              <a:rPr lang="tr-TR" sz="2000" b="1" dirty="0" smtClean="0"/>
              <a:t>tespiti-Md. 8)</a:t>
            </a:r>
          </a:p>
        </p:txBody>
      </p:sp>
      <p:sp>
        <p:nvSpPr>
          <p:cNvPr id="11" name="Metin kutusu 10"/>
          <p:cNvSpPr txBox="1"/>
          <p:nvPr/>
        </p:nvSpPr>
        <p:spPr>
          <a:xfrm>
            <a:off x="702479" y="562046"/>
            <a:ext cx="8117673" cy="461665"/>
          </a:xfrm>
          <a:prstGeom prst="rect">
            <a:avLst/>
          </a:prstGeom>
          <a:noFill/>
        </p:spPr>
        <p:txBody>
          <a:bodyPr wrap="square" rtlCol="0">
            <a:spAutoFit/>
          </a:bodyPr>
          <a:lstStyle/>
          <a:p>
            <a:pPr algn="just"/>
            <a:r>
              <a:rPr lang="tr-TR" sz="2400" b="1" dirty="0" smtClean="0">
                <a:solidFill>
                  <a:srgbClr val="FF0000"/>
                </a:solidFill>
              </a:rPr>
              <a:t>Mevcut Durum Analizi ve Sorunların Tespiti</a:t>
            </a:r>
            <a:endParaRPr lang="tr-TR" sz="2400" b="1" dirty="0">
              <a:solidFill>
                <a:srgbClr val="FF0000"/>
              </a:solidFill>
            </a:endParaRPr>
          </a:p>
        </p:txBody>
      </p:sp>
    </p:spTree>
    <p:extLst>
      <p:ext uri="{BB962C8B-B14F-4D97-AF65-F5344CB8AC3E}">
        <p14:creationId xmlns:p14="http://schemas.microsoft.com/office/powerpoint/2010/main" val="28716664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32</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500876"/>
            <a:ext cx="8117674" cy="1631216"/>
          </a:xfrm>
          <a:prstGeom prst="rect">
            <a:avLst/>
          </a:prstGeom>
          <a:noFill/>
        </p:spPr>
        <p:txBody>
          <a:bodyPr wrap="square" rtlCol="0">
            <a:spAutoFit/>
          </a:bodyPr>
          <a:lstStyle/>
          <a:p>
            <a:pPr algn="just"/>
            <a:r>
              <a:rPr lang="tr-TR" sz="2000" dirty="0" smtClean="0"/>
              <a:t>Sorunların tespiti </a:t>
            </a:r>
            <a:r>
              <a:rPr lang="tr-TR" sz="2000" b="1" dirty="0" smtClean="0">
                <a:solidFill>
                  <a:srgbClr val="3366FF"/>
                </a:solidFill>
              </a:rPr>
              <a:t>öznel olmamalı</a:t>
            </a:r>
            <a:r>
              <a:rPr lang="tr-TR" sz="2000" dirty="0" smtClean="0"/>
              <a:t>; </a:t>
            </a:r>
            <a:r>
              <a:rPr lang="tr-TR" sz="2000" b="1" dirty="0" smtClean="0">
                <a:solidFill>
                  <a:srgbClr val="3366FF"/>
                </a:solidFill>
              </a:rPr>
              <a:t>veri temelli </a:t>
            </a:r>
            <a:r>
              <a:rPr lang="tr-TR" sz="2000" dirty="0" smtClean="0"/>
              <a:t>yapılmalı ve mümkün olduğunca </a:t>
            </a:r>
            <a:r>
              <a:rPr lang="tr-TR" sz="2000" b="1" dirty="0" smtClean="0">
                <a:solidFill>
                  <a:srgbClr val="3366FF"/>
                </a:solidFill>
              </a:rPr>
              <a:t>sayısal</a:t>
            </a:r>
            <a:r>
              <a:rPr lang="tr-TR" sz="2000" dirty="0" smtClean="0"/>
              <a:t>, </a:t>
            </a:r>
            <a:r>
              <a:rPr lang="tr-TR" sz="2000" b="1" dirty="0" smtClean="0">
                <a:solidFill>
                  <a:srgbClr val="3366FF"/>
                </a:solidFill>
              </a:rPr>
              <a:t>somut veriler</a:t>
            </a:r>
            <a:r>
              <a:rPr lang="tr-TR" sz="2000" dirty="0" smtClean="0"/>
              <a:t> kullanılması esas olmalıdır. </a:t>
            </a:r>
          </a:p>
          <a:p>
            <a:pPr algn="just"/>
            <a:endParaRPr lang="tr-TR" sz="2000" dirty="0"/>
          </a:p>
          <a:p>
            <a:pPr algn="just"/>
            <a:endParaRPr lang="tr-TR" sz="2000" dirty="0" smtClean="0"/>
          </a:p>
          <a:p>
            <a:pPr algn="r"/>
            <a:r>
              <a:rPr lang="tr-TR" sz="2000" b="1" dirty="0" smtClean="0"/>
              <a:t>(Mevcut </a:t>
            </a:r>
            <a:r>
              <a:rPr lang="tr-TR" sz="2000" b="1" dirty="0"/>
              <a:t>durum analizi ve sorunların </a:t>
            </a:r>
            <a:r>
              <a:rPr lang="tr-TR" sz="2000" b="1" dirty="0" smtClean="0"/>
              <a:t>tespiti-Md. 8)</a:t>
            </a:r>
            <a:endParaRPr lang="tr-TR" sz="2000" dirty="0" smtClean="0"/>
          </a:p>
        </p:txBody>
      </p:sp>
      <p:sp>
        <p:nvSpPr>
          <p:cNvPr id="11" name="Metin kutusu 10"/>
          <p:cNvSpPr txBox="1"/>
          <p:nvPr/>
        </p:nvSpPr>
        <p:spPr>
          <a:xfrm>
            <a:off x="702479" y="562046"/>
            <a:ext cx="8117673" cy="461665"/>
          </a:xfrm>
          <a:prstGeom prst="rect">
            <a:avLst/>
          </a:prstGeom>
          <a:noFill/>
        </p:spPr>
        <p:txBody>
          <a:bodyPr wrap="square" rtlCol="0">
            <a:spAutoFit/>
          </a:bodyPr>
          <a:lstStyle/>
          <a:p>
            <a:pPr algn="just"/>
            <a:r>
              <a:rPr lang="tr-TR" sz="2400" b="1" dirty="0" smtClean="0">
                <a:solidFill>
                  <a:srgbClr val="FF0000"/>
                </a:solidFill>
              </a:rPr>
              <a:t>Sorunlar Nasıl Tespit Edilmeli ?</a:t>
            </a:r>
            <a:endParaRPr lang="tr-TR" sz="2400" b="1" dirty="0">
              <a:solidFill>
                <a:srgbClr val="FF0000"/>
              </a:solidFill>
            </a:endParaRPr>
          </a:p>
        </p:txBody>
      </p:sp>
    </p:spTree>
    <p:extLst>
      <p:ext uri="{BB962C8B-B14F-4D97-AF65-F5344CB8AC3E}">
        <p14:creationId xmlns:p14="http://schemas.microsoft.com/office/powerpoint/2010/main" val="26536827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33</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198529"/>
            <a:ext cx="8117674" cy="3949543"/>
          </a:xfrm>
          <a:prstGeom prst="rect">
            <a:avLst/>
          </a:prstGeom>
          <a:noFill/>
        </p:spPr>
        <p:txBody>
          <a:bodyPr wrap="square" rtlCol="0">
            <a:spAutoFit/>
          </a:bodyPr>
          <a:lstStyle/>
          <a:p>
            <a:pPr lvl="0" algn="just">
              <a:lnSpc>
                <a:spcPct val="115000"/>
              </a:lnSpc>
              <a:spcBef>
                <a:spcPts val="1200"/>
              </a:spcBef>
              <a:spcAft>
                <a:spcPts val="600"/>
              </a:spcAft>
            </a:pPr>
            <a:r>
              <a:rPr lang="tr-TR" sz="2000" dirty="0" smtClean="0"/>
              <a:t>Düzenlemeden </a:t>
            </a:r>
            <a:r>
              <a:rPr lang="tr-TR" sz="2000" b="1" dirty="0">
                <a:solidFill>
                  <a:srgbClr val="3366FF"/>
                </a:solidFill>
              </a:rPr>
              <a:t>kimlerin</a:t>
            </a:r>
            <a:r>
              <a:rPr lang="tr-TR" sz="2000" dirty="0"/>
              <a:t>, </a:t>
            </a:r>
            <a:r>
              <a:rPr lang="tr-TR" sz="2000" b="1" dirty="0">
                <a:solidFill>
                  <a:srgbClr val="3366FF"/>
                </a:solidFill>
              </a:rPr>
              <a:t>ne şekilde </a:t>
            </a:r>
            <a:r>
              <a:rPr lang="tr-TR" sz="2000" dirty="0"/>
              <a:t>ve </a:t>
            </a:r>
            <a:r>
              <a:rPr lang="tr-TR" sz="2000" b="1" dirty="0">
                <a:solidFill>
                  <a:srgbClr val="3366FF"/>
                </a:solidFill>
              </a:rPr>
              <a:t>ne kadar </a:t>
            </a:r>
            <a:r>
              <a:rPr lang="tr-TR" sz="2000" dirty="0"/>
              <a:t>etkileneceği, bu etkilerin ne kadar süreceği, belli bir grubun diğerlerinden daha fazla etkilenip etkilenmeyeceği açıklanmalıdır. </a:t>
            </a:r>
            <a:endParaRPr lang="tr-TR" sz="2000" dirty="0" smtClean="0"/>
          </a:p>
          <a:p>
            <a:pPr lvl="0" algn="just">
              <a:lnSpc>
                <a:spcPct val="115000"/>
              </a:lnSpc>
              <a:spcBef>
                <a:spcPts val="1200"/>
              </a:spcBef>
              <a:spcAft>
                <a:spcPts val="600"/>
              </a:spcAft>
            </a:pPr>
            <a:r>
              <a:rPr lang="tr-TR" sz="2000" dirty="0"/>
              <a:t>Paydaşlar, düzenlemenin </a:t>
            </a:r>
            <a:r>
              <a:rPr lang="tr-TR" sz="2000" b="1" dirty="0">
                <a:solidFill>
                  <a:srgbClr val="3366FF"/>
                </a:solidFill>
              </a:rPr>
              <a:t>girdi</a:t>
            </a:r>
            <a:r>
              <a:rPr lang="tr-TR" sz="2000" dirty="0"/>
              <a:t> ve </a:t>
            </a:r>
            <a:r>
              <a:rPr lang="tr-TR" sz="2000" b="1" dirty="0">
                <a:solidFill>
                  <a:srgbClr val="3366FF"/>
                </a:solidFill>
              </a:rPr>
              <a:t>çıktıları</a:t>
            </a:r>
            <a:r>
              <a:rPr lang="tr-TR" sz="2000" dirty="0"/>
              <a:t> ile ilgisi olan, düzenlemeden </a:t>
            </a:r>
            <a:r>
              <a:rPr lang="tr-TR" sz="2000" b="1" dirty="0">
                <a:solidFill>
                  <a:srgbClr val="3366FF"/>
                </a:solidFill>
              </a:rPr>
              <a:t>doğrudan</a:t>
            </a:r>
            <a:r>
              <a:rPr lang="tr-TR" sz="2000" dirty="0"/>
              <a:t> veya </a:t>
            </a:r>
            <a:r>
              <a:rPr lang="tr-TR" sz="2000" b="1" dirty="0">
                <a:solidFill>
                  <a:srgbClr val="3366FF"/>
                </a:solidFill>
              </a:rPr>
              <a:t>dolaylı</a:t>
            </a:r>
            <a:r>
              <a:rPr lang="tr-TR" sz="2000" dirty="0"/>
              <a:t>, </a:t>
            </a:r>
            <a:r>
              <a:rPr lang="tr-TR" sz="2000" b="1" dirty="0">
                <a:solidFill>
                  <a:srgbClr val="3366FF"/>
                </a:solidFill>
              </a:rPr>
              <a:t>olumlu</a:t>
            </a:r>
            <a:r>
              <a:rPr lang="tr-TR" sz="2000" dirty="0"/>
              <a:t> ya da </a:t>
            </a:r>
            <a:r>
              <a:rPr lang="tr-TR" sz="2000" b="1" dirty="0">
                <a:solidFill>
                  <a:srgbClr val="3366FF"/>
                </a:solidFill>
              </a:rPr>
              <a:t>olumsuz</a:t>
            </a:r>
            <a:r>
              <a:rPr lang="tr-TR" sz="2000" dirty="0"/>
              <a:t> yönde </a:t>
            </a:r>
            <a:r>
              <a:rPr lang="tr-TR" sz="2000" b="1" dirty="0">
                <a:solidFill>
                  <a:srgbClr val="3366FF"/>
                </a:solidFill>
              </a:rPr>
              <a:t>etkilenen</a:t>
            </a:r>
            <a:r>
              <a:rPr lang="tr-TR" sz="2000" dirty="0"/>
              <a:t> veya düzenlemeyi </a:t>
            </a:r>
            <a:r>
              <a:rPr lang="tr-TR" sz="2000" b="1" dirty="0">
                <a:solidFill>
                  <a:srgbClr val="3366FF"/>
                </a:solidFill>
              </a:rPr>
              <a:t>etkileyen</a:t>
            </a:r>
            <a:r>
              <a:rPr lang="tr-TR" sz="2000" dirty="0"/>
              <a:t> </a:t>
            </a:r>
            <a:r>
              <a:rPr lang="tr-TR" sz="2000" b="1" dirty="0">
                <a:solidFill>
                  <a:srgbClr val="3366FF"/>
                </a:solidFill>
              </a:rPr>
              <a:t>kişi</a:t>
            </a:r>
            <a:r>
              <a:rPr lang="tr-TR" sz="2000" dirty="0"/>
              <a:t>, </a:t>
            </a:r>
            <a:r>
              <a:rPr lang="tr-TR" sz="2000" b="1" dirty="0">
                <a:solidFill>
                  <a:srgbClr val="3366FF"/>
                </a:solidFill>
              </a:rPr>
              <a:t>grup</a:t>
            </a:r>
            <a:r>
              <a:rPr lang="tr-TR" sz="2000" dirty="0"/>
              <a:t> veya </a:t>
            </a:r>
            <a:r>
              <a:rPr lang="tr-TR" sz="2000" b="1" dirty="0">
                <a:solidFill>
                  <a:srgbClr val="3366FF"/>
                </a:solidFill>
              </a:rPr>
              <a:t>kurumlardır</a:t>
            </a:r>
            <a:r>
              <a:rPr lang="tr-TR" sz="2000" dirty="0"/>
              <a:t>. </a:t>
            </a:r>
            <a:endParaRPr lang="tr-TR" sz="2000" dirty="0" smtClean="0"/>
          </a:p>
          <a:p>
            <a:pPr lvl="0" algn="just">
              <a:lnSpc>
                <a:spcPct val="115000"/>
              </a:lnSpc>
              <a:spcBef>
                <a:spcPts val="1200"/>
              </a:spcBef>
              <a:spcAft>
                <a:spcPts val="600"/>
              </a:spcAft>
            </a:pPr>
            <a:r>
              <a:rPr lang="tr-TR" sz="2000" dirty="0" smtClean="0"/>
              <a:t>Düzenlemeden </a:t>
            </a:r>
            <a:r>
              <a:rPr lang="tr-TR" sz="2000" dirty="0"/>
              <a:t>en fazla etkilenecek olan kesimler tespit edilmeli ve onlara odaklanılmalıdır</a:t>
            </a:r>
            <a:r>
              <a:rPr lang="tr-TR" sz="2000" dirty="0" smtClean="0"/>
              <a:t>.</a:t>
            </a:r>
          </a:p>
          <a:p>
            <a:pPr lvl="0" algn="r">
              <a:lnSpc>
                <a:spcPct val="115000"/>
              </a:lnSpc>
              <a:spcBef>
                <a:spcPts val="1200"/>
              </a:spcBef>
              <a:spcAft>
                <a:spcPts val="600"/>
              </a:spcAft>
            </a:pPr>
            <a:r>
              <a:rPr lang="tr-TR" sz="2000" dirty="0" smtClean="0"/>
              <a:t>(</a:t>
            </a:r>
            <a:r>
              <a:rPr lang="tr-TR" sz="2000" b="1" dirty="0"/>
              <a:t>Paydaşların tespiti ve istişare sürecinin </a:t>
            </a:r>
            <a:r>
              <a:rPr lang="tr-TR" sz="2000" b="1" dirty="0" smtClean="0"/>
              <a:t>belirlenmesi- Md.9)</a:t>
            </a:r>
            <a:r>
              <a:rPr lang="tr-TR" sz="2000" dirty="0" smtClean="0"/>
              <a:t> </a:t>
            </a:r>
            <a:endParaRPr lang="tr-TR" sz="2000" dirty="0">
              <a:latin typeface="Calibri" panose="020F0502020204030204" pitchFamily="34" charset="0"/>
              <a:ea typeface="Calibri" panose="020F0502020204030204" pitchFamily="34" charset="0"/>
              <a:cs typeface="Calibri" panose="020F0502020204030204" pitchFamily="34" charset="0"/>
            </a:endParaRPr>
          </a:p>
        </p:txBody>
      </p:sp>
      <p:sp>
        <p:nvSpPr>
          <p:cNvPr id="11" name="Metin kutusu 10"/>
          <p:cNvSpPr txBox="1"/>
          <p:nvPr/>
        </p:nvSpPr>
        <p:spPr>
          <a:xfrm>
            <a:off x="702479" y="562046"/>
            <a:ext cx="8117673" cy="461665"/>
          </a:xfrm>
          <a:prstGeom prst="rect">
            <a:avLst/>
          </a:prstGeom>
          <a:noFill/>
        </p:spPr>
        <p:txBody>
          <a:bodyPr wrap="square" rtlCol="0">
            <a:spAutoFit/>
          </a:bodyPr>
          <a:lstStyle/>
          <a:p>
            <a:pPr algn="just"/>
            <a:r>
              <a:rPr lang="tr-TR" sz="2400" b="1" dirty="0" smtClean="0">
                <a:solidFill>
                  <a:srgbClr val="FF0000"/>
                </a:solidFill>
              </a:rPr>
              <a:t>Paydaşların </a:t>
            </a:r>
            <a:r>
              <a:rPr lang="tr-TR" sz="2400" b="1" dirty="0">
                <a:solidFill>
                  <a:srgbClr val="FF0000"/>
                </a:solidFill>
              </a:rPr>
              <a:t>Tespiti ve İstişare Sürecinin Belirlenmesi</a:t>
            </a: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663002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34</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086740"/>
            <a:ext cx="8117674" cy="4288097"/>
          </a:xfrm>
          <a:prstGeom prst="rect">
            <a:avLst/>
          </a:prstGeom>
          <a:noFill/>
        </p:spPr>
        <p:txBody>
          <a:bodyPr wrap="square" rtlCol="0">
            <a:spAutoFit/>
          </a:bodyPr>
          <a:lstStyle/>
          <a:p>
            <a:pPr lvl="0" algn="just">
              <a:lnSpc>
                <a:spcPct val="115000"/>
              </a:lnSpc>
              <a:spcBef>
                <a:spcPts val="1200"/>
              </a:spcBef>
              <a:spcAft>
                <a:spcPts val="600"/>
              </a:spcAft>
            </a:pPr>
            <a:r>
              <a:rPr lang="tr-TR" sz="2000" dirty="0"/>
              <a:t>Paydaş analizi aşağıda yer alan aşamalardan oluşur:</a:t>
            </a:r>
          </a:p>
          <a:p>
            <a:pPr marL="342900" lvl="0" indent="-342900" algn="just">
              <a:lnSpc>
                <a:spcPct val="115000"/>
              </a:lnSpc>
              <a:spcBef>
                <a:spcPts val="1200"/>
              </a:spcBef>
              <a:spcAft>
                <a:spcPts val="600"/>
              </a:spcAft>
              <a:buFont typeface="Arial" panose="020B0604020202020204" pitchFamily="34" charset="0"/>
              <a:buChar char="•"/>
            </a:pPr>
            <a:r>
              <a:rPr lang="tr-TR" sz="2000" dirty="0" smtClean="0"/>
              <a:t>Paydaşların </a:t>
            </a:r>
            <a:r>
              <a:rPr lang="tr-TR" sz="2000" b="1" dirty="0">
                <a:solidFill>
                  <a:srgbClr val="3366FF"/>
                </a:solidFill>
              </a:rPr>
              <a:t>tespiti</a:t>
            </a:r>
          </a:p>
          <a:p>
            <a:pPr marL="342900" lvl="0" indent="-342900" algn="just">
              <a:lnSpc>
                <a:spcPct val="115000"/>
              </a:lnSpc>
              <a:spcBef>
                <a:spcPts val="1200"/>
              </a:spcBef>
              <a:spcAft>
                <a:spcPts val="600"/>
              </a:spcAft>
              <a:buFont typeface="Arial" panose="020B0604020202020204" pitchFamily="34" charset="0"/>
              <a:buChar char="•"/>
            </a:pPr>
            <a:r>
              <a:rPr lang="tr-TR" sz="2000" dirty="0" smtClean="0"/>
              <a:t>Paydaşların </a:t>
            </a:r>
            <a:r>
              <a:rPr lang="tr-TR" sz="2000" b="1" dirty="0" err="1">
                <a:solidFill>
                  <a:srgbClr val="3366FF"/>
                </a:solidFill>
              </a:rPr>
              <a:t>önceliklendirilmesi</a:t>
            </a:r>
            <a:endParaRPr lang="tr-TR" sz="2000" b="1" dirty="0">
              <a:solidFill>
                <a:srgbClr val="3366FF"/>
              </a:solidFill>
            </a:endParaRPr>
          </a:p>
          <a:p>
            <a:pPr marL="342900" lvl="0" indent="-342900" algn="just">
              <a:lnSpc>
                <a:spcPct val="115000"/>
              </a:lnSpc>
              <a:spcBef>
                <a:spcPts val="1200"/>
              </a:spcBef>
              <a:spcAft>
                <a:spcPts val="600"/>
              </a:spcAft>
              <a:buFont typeface="Arial" panose="020B0604020202020204" pitchFamily="34" charset="0"/>
              <a:buChar char="•"/>
            </a:pPr>
            <a:r>
              <a:rPr lang="tr-TR" sz="2000" dirty="0" smtClean="0"/>
              <a:t>Paydaşların </a:t>
            </a:r>
            <a:r>
              <a:rPr lang="tr-TR" sz="2000" b="1" dirty="0">
                <a:solidFill>
                  <a:srgbClr val="3366FF"/>
                </a:solidFill>
              </a:rPr>
              <a:t>değerlendirilmesi</a:t>
            </a:r>
          </a:p>
          <a:p>
            <a:pPr marL="342900" lvl="0" indent="-342900" algn="just">
              <a:lnSpc>
                <a:spcPct val="115000"/>
              </a:lnSpc>
              <a:spcBef>
                <a:spcPts val="1200"/>
              </a:spcBef>
              <a:spcAft>
                <a:spcPts val="600"/>
              </a:spcAft>
              <a:buFont typeface="Arial" panose="020B0604020202020204" pitchFamily="34" charset="0"/>
              <a:buChar char="•"/>
            </a:pPr>
            <a:r>
              <a:rPr lang="tr-TR" sz="2000" dirty="0" smtClean="0"/>
              <a:t>Paydaş </a:t>
            </a:r>
            <a:r>
              <a:rPr lang="tr-TR" sz="2000" b="1" dirty="0">
                <a:solidFill>
                  <a:srgbClr val="3366FF"/>
                </a:solidFill>
              </a:rPr>
              <a:t>görüş</a:t>
            </a:r>
            <a:r>
              <a:rPr lang="tr-TR" sz="2000" dirty="0"/>
              <a:t> </a:t>
            </a:r>
            <a:r>
              <a:rPr lang="tr-TR" sz="2000" dirty="0" smtClean="0"/>
              <a:t>ile </a:t>
            </a:r>
            <a:r>
              <a:rPr lang="tr-TR" sz="2000" b="1" dirty="0">
                <a:solidFill>
                  <a:srgbClr val="3366FF"/>
                </a:solidFill>
              </a:rPr>
              <a:t>önerilerinin</a:t>
            </a:r>
            <a:r>
              <a:rPr lang="tr-TR" sz="2000" dirty="0"/>
              <a:t> </a:t>
            </a:r>
            <a:r>
              <a:rPr lang="tr-TR" sz="2000" b="1" dirty="0">
                <a:solidFill>
                  <a:srgbClr val="3366FF"/>
                </a:solidFill>
              </a:rPr>
              <a:t>alınması</a:t>
            </a:r>
            <a:r>
              <a:rPr lang="tr-TR" sz="2000" dirty="0"/>
              <a:t> ve </a:t>
            </a:r>
            <a:r>
              <a:rPr lang="tr-TR" sz="2000" b="1" dirty="0">
                <a:solidFill>
                  <a:srgbClr val="3366FF"/>
                </a:solidFill>
              </a:rPr>
              <a:t>değerlendirilmesi</a:t>
            </a:r>
          </a:p>
          <a:p>
            <a:pPr lvl="0" algn="just">
              <a:lnSpc>
                <a:spcPct val="115000"/>
              </a:lnSpc>
              <a:spcBef>
                <a:spcPts val="1200"/>
              </a:spcBef>
              <a:spcAft>
                <a:spcPts val="600"/>
              </a:spcAft>
            </a:pPr>
            <a:r>
              <a:rPr lang="tr-TR" sz="2000" dirty="0"/>
              <a:t>Bu aşamaların detayları için Katılımcılığın </a:t>
            </a:r>
            <a:r>
              <a:rPr lang="tr-TR" sz="2000" dirty="0" smtClean="0"/>
              <a:t>İlkeleri Kılavuzu, </a:t>
            </a:r>
            <a:r>
              <a:rPr lang="tr-TR" sz="2000" dirty="0"/>
              <a:t>Paydaş </a:t>
            </a:r>
            <a:r>
              <a:rPr lang="tr-TR" sz="2000" dirty="0" smtClean="0"/>
              <a:t>Anketleri ve Dijital Katılım Rehberlerinden yararlanılabilir. </a:t>
            </a:r>
          </a:p>
          <a:p>
            <a:pPr lvl="0" algn="r">
              <a:lnSpc>
                <a:spcPct val="115000"/>
              </a:lnSpc>
              <a:spcBef>
                <a:spcPts val="1200"/>
              </a:spcBef>
              <a:spcAft>
                <a:spcPts val="600"/>
              </a:spcAft>
            </a:pPr>
            <a:r>
              <a:rPr lang="tr-TR" sz="2000" dirty="0" smtClean="0"/>
              <a:t>(</a:t>
            </a:r>
            <a:r>
              <a:rPr lang="tr-TR" sz="2000" b="1" dirty="0" smtClean="0"/>
              <a:t>Paydaşların tespiti ve istişare sürecinin belirlenmesi- Md.9)</a:t>
            </a:r>
            <a:r>
              <a:rPr lang="tr-TR" sz="2000" dirty="0" smtClean="0"/>
              <a:t> </a:t>
            </a:r>
            <a:endParaRPr lang="tr-TR" sz="2000" dirty="0">
              <a:latin typeface="Calibri" panose="020F0502020204030204" pitchFamily="34" charset="0"/>
              <a:ea typeface="Calibri" panose="020F0502020204030204" pitchFamily="34" charset="0"/>
              <a:cs typeface="Calibri" panose="020F0502020204030204" pitchFamily="34" charset="0"/>
            </a:endParaRPr>
          </a:p>
        </p:txBody>
      </p:sp>
      <p:sp>
        <p:nvSpPr>
          <p:cNvPr id="11" name="Metin kutusu 10"/>
          <p:cNvSpPr txBox="1"/>
          <p:nvPr/>
        </p:nvSpPr>
        <p:spPr>
          <a:xfrm>
            <a:off x="702479" y="562046"/>
            <a:ext cx="8117673" cy="461665"/>
          </a:xfrm>
          <a:prstGeom prst="rect">
            <a:avLst/>
          </a:prstGeom>
          <a:noFill/>
        </p:spPr>
        <p:txBody>
          <a:bodyPr wrap="square" rtlCol="0">
            <a:spAutoFit/>
          </a:bodyPr>
          <a:lstStyle/>
          <a:p>
            <a:pPr algn="just"/>
            <a:r>
              <a:rPr lang="tr-TR" sz="2400" b="1" dirty="0" smtClean="0">
                <a:solidFill>
                  <a:srgbClr val="FF0000"/>
                </a:solidFill>
              </a:rPr>
              <a:t>Paydaşların </a:t>
            </a:r>
            <a:r>
              <a:rPr lang="tr-TR" sz="2400" b="1" dirty="0">
                <a:solidFill>
                  <a:srgbClr val="FF0000"/>
                </a:solidFill>
              </a:rPr>
              <a:t>Tespiti ve İstişare Sürecinin Belirlenmesi</a:t>
            </a: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76231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35</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529652"/>
            <a:ext cx="8117674" cy="3010824"/>
          </a:xfrm>
          <a:prstGeom prst="rect">
            <a:avLst/>
          </a:prstGeom>
          <a:noFill/>
        </p:spPr>
        <p:txBody>
          <a:bodyPr wrap="square" rtlCol="0">
            <a:spAutoFit/>
          </a:bodyPr>
          <a:lstStyle/>
          <a:p>
            <a:pPr lvl="0" algn="just">
              <a:lnSpc>
                <a:spcPct val="115000"/>
              </a:lnSpc>
              <a:spcBef>
                <a:spcPts val="1200"/>
              </a:spcBef>
              <a:spcAft>
                <a:spcPts val="600"/>
              </a:spcAft>
            </a:pPr>
            <a:r>
              <a:rPr lang="tr-TR" sz="2000" dirty="0"/>
              <a:t>Tespit edilen sorunlarla ilişkilendirilecek şekilde </a:t>
            </a:r>
            <a:r>
              <a:rPr lang="tr-TR" sz="2000" b="1" dirty="0">
                <a:solidFill>
                  <a:srgbClr val="3366FF"/>
                </a:solidFill>
              </a:rPr>
              <a:t>düzenlemenin amacı</a:t>
            </a:r>
            <a:r>
              <a:rPr lang="tr-TR" sz="2000" dirty="0"/>
              <a:t> ve düzenleme neticesinde ilgili alanda ve sektörde oluşacak sonuçlar veya yaşanacak dönüşüm </a:t>
            </a:r>
            <a:r>
              <a:rPr lang="tr-TR" sz="2000" b="1" dirty="0">
                <a:solidFill>
                  <a:srgbClr val="3366FF"/>
                </a:solidFill>
              </a:rPr>
              <a:t>somut</a:t>
            </a:r>
            <a:r>
              <a:rPr lang="tr-TR" sz="2000" dirty="0"/>
              <a:t>, </a:t>
            </a:r>
            <a:r>
              <a:rPr lang="tr-TR" sz="2000" b="1" dirty="0">
                <a:solidFill>
                  <a:srgbClr val="3366FF"/>
                </a:solidFill>
              </a:rPr>
              <a:t>kısa</a:t>
            </a:r>
            <a:r>
              <a:rPr lang="tr-TR" sz="2000" dirty="0"/>
              <a:t> ve </a:t>
            </a:r>
            <a:r>
              <a:rPr lang="tr-TR" sz="2000" b="1" dirty="0">
                <a:solidFill>
                  <a:srgbClr val="3366FF"/>
                </a:solidFill>
              </a:rPr>
              <a:t>net</a:t>
            </a:r>
            <a:r>
              <a:rPr lang="tr-TR" sz="2000" dirty="0"/>
              <a:t> bir şekilde ifade edilir. </a:t>
            </a:r>
            <a:endParaRPr lang="tr-TR" sz="2000" dirty="0" smtClean="0"/>
          </a:p>
          <a:p>
            <a:pPr algn="just">
              <a:lnSpc>
                <a:spcPct val="115000"/>
              </a:lnSpc>
              <a:spcBef>
                <a:spcPts val="1200"/>
              </a:spcBef>
              <a:spcAft>
                <a:spcPts val="600"/>
              </a:spcAft>
            </a:pPr>
            <a:r>
              <a:rPr lang="tr-TR" sz="2000" dirty="0" smtClean="0"/>
              <a:t>Hedefler</a:t>
            </a:r>
            <a:r>
              <a:rPr lang="tr-TR" sz="2000" dirty="0"/>
              <a:t>, tespit edilen sorunlara cevap verecek şekilde belirlenir. Hedefler muğlak ifadeler barındırmamalı; </a:t>
            </a:r>
            <a:r>
              <a:rPr lang="tr-TR" sz="2000" b="1" dirty="0">
                <a:solidFill>
                  <a:srgbClr val="3366FF"/>
                </a:solidFill>
              </a:rPr>
              <a:t>ölçülebilir</a:t>
            </a:r>
            <a:r>
              <a:rPr lang="tr-TR" sz="2000" dirty="0"/>
              <a:t>, </a:t>
            </a:r>
            <a:r>
              <a:rPr lang="tr-TR" sz="2000" b="1" dirty="0">
                <a:solidFill>
                  <a:srgbClr val="3366FF"/>
                </a:solidFill>
              </a:rPr>
              <a:t>gerçekçi</a:t>
            </a:r>
            <a:r>
              <a:rPr lang="tr-TR" sz="2000" dirty="0"/>
              <a:t>, </a:t>
            </a:r>
            <a:r>
              <a:rPr lang="tr-TR" sz="2000" b="1" dirty="0">
                <a:solidFill>
                  <a:srgbClr val="3366FF"/>
                </a:solidFill>
              </a:rPr>
              <a:t>sonuç odaklı</a:t>
            </a:r>
            <a:r>
              <a:rPr lang="tr-TR" sz="2000" dirty="0"/>
              <a:t>, </a:t>
            </a:r>
            <a:r>
              <a:rPr lang="tr-TR" sz="2000" b="1" dirty="0">
                <a:solidFill>
                  <a:srgbClr val="3366FF"/>
                </a:solidFill>
              </a:rPr>
              <a:t>belirli bir zaman aralığında </a:t>
            </a:r>
            <a:r>
              <a:rPr lang="tr-TR" sz="2000" dirty="0"/>
              <a:t>gerçekleştirilebilir olmalıdır. </a:t>
            </a:r>
            <a:endParaRPr lang="tr-TR" sz="2000" dirty="0" smtClean="0"/>
          </a:p>
          <a:p>
            <a:pPr algn="r">
              <a:lnSpc>
                <a:spcPct val="115000"/>
              </a:lnSpc>
              <a:spcBef>
                <a:spcPts val="1200"/>
              </a:spcBef>
              <a:spcAft>
                <a:spcPts val="600"/>
              </a:spcAft>
            </a:pPr>
            <a:r>
              <a:rPr lang="tr-TR" sz="2000" b="1" dirty="0" smtClean="0"/>
              <a:t>(</a:t>
            </a:r>
            <a:r>
              <a:rPr lang="da-DK" sz="2000" b="1" dirty="0"/>
              <a:t>Temel amaç ve hedeflerin </a:t>
            </a:r>
            <a:r>
              <a:rPr lang="da-DK" sz="2000" b="1" dirty="0" smtClean="0"/>
              <a:t>belirlenmesi</a:t>
            </a:r>
            <a:r>
              <a:rPr lang="tr-TR" sz="2000" b="1" dirty="0" smtClean="0"/>
              <a:t>-Md.10)</a:t>
            </a:r>
            <a:endParaRPr lang="tr-TR" sz="2000" b="1" dirty="0"/>
          </a:p>
        </p:txBody>
      </p:sp>
      <p:sp>
        <p:nvSpPr>
          <p:cNvPr id="11" name="Metin kutusu 10"/>
          <p:cNvSpPr txBox="1"/>
          <p:nvPr/>
        </p:nvSpPr>
        <p:spPr>
          <a:xfrm>
            <a:off x="702479" y="575298"/>
            <a:ext cx="8117673" cy="461665"/>
          </a:xfrm>
          <a:prstGeom prst="rect">
            <a:avLst/>
          </a:prstGeom>
          <a:noFill/>
        </p:spPr>
        <p:txBody>
          <a:bodyPr wrap="square" rtlCol="0">
            <a:spAutoFit/>
          </a:bodyPr>
          <a:lstStyle/>
          <a:p>
            <a:pPr algn="just"/>
            <a:r>
              <a:rPr lang="tr-TR" sz="2400" b="1" dirty="0" smtClean="0">
                <a:solidFill>
                  <a:srgbClr val="FF0000"/>
                </a:solidFill>
              </a:rPr>
              <a:t>Temel Amaç ve Hedeflerin Belirlenmesi</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396986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36</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512817"/>
            <a:ext cx="8117674" cy="3241657"/>
          </a:xfrm>
          <a:prstGeom prst="rect">
            <a:avLst/>
          </a:prstGeom>
          <a:noFill/>
        </p:spPr>
        <p:txBody>
          <a:bodyPr wrap="square" rtlCol="0">
            <a:spAutoFit/>
          </a:bodyPr>
          <a:lstStyle/>
          <a:p>
            <a:pPr lvl="0" algn="just">
              <a:lnSpc>
                <a:spcPct val="115000"/>
              </a:lnSpc>
              <a:spcBef>
                <a:spcPts val="1200"/>
              </a:spcBef>
              <a:spcAft>
                <a:spcPts val="600"/>
              </a:spcAft>
            </a:pPr>
            <a:r>
              <a:rPr lang="tr-TR" sz="2000" dirty="0"/>
              <a:t>Mevcut durum analizi, tespit edilmiş olan sorunlar, </a:t>
            </a:r>
            <a:r>
              <a:rPr lang="tr-TR" sz="2000" dirty="0" smtClean="0"/>
              <a:t>paydaşların görüş ve önerileri ile amaç </a:t>
            </a:r>
            <a:r>
              <a:rPr lang="tr-TR" sz="2000" dirty="0"/>
              <a:t>ve hedefler seçeneklerin belirlenmesinde esas alınır. </a:t>
            </a:r>
            <a:endParaRPr lang="tr-TR" sz="2000" dirty="0" smtClean="0"/>
          </a:p>
          <a:p>
            <a:pPr lvl="0" algn="just">
              <a:lnSpc>
                <a:spcPct val="115000"/>
              </a:lnSpc>
              <a:spcBef>
                <a:spcPts val="1200"/>
              </a:spcBef>
              <a:spcAft>
                <a:spcPts val="600"/>
              </a:spcAft>
            </a:pPr>
            <a:r>
              <a:rPr lang="tr-TR" sz="2000" dirty="0" smtClean="0"/>
              <a:t>Hedeflere </a:t>
            </a:r>
            <a:r>
              <a:rPr lang="tr-TR" sz="2000" dirty="0"/>
              <a:t>ulaşmak için geliştirilebilecek farklı politikalar tespit edilerek her bir politikanın kamusal müdahale gerektirip gerektirmeyeceği değerlendirilir</a:t>
            </a:r>
            <a:r>
              <a:rPr lang="tr-TR" sz="2000" dirty="0" smtClean="0"/>
              <a:t>.</a:t>
            </a:r>
          </a:p>
          <a:p>
            <a:pPr lvl="0" algn="just">
              <a:lnSpc>
                <a:spcPct val="115000"/>
              </a:lnSpc>
              <a:spcBef>
                <a:spcPts val="1200"/>
              </a:spcBef>
              <a:spcAft>
                <a:spcPts val="600"/>
              </a:spcAft>
            </a:pPr>
            <a:r>
              <a:rPr lang="tr-TR" sz="2000" b="1" dirty="0">
                <a:solidFill>
                  <a:srgbClr val="3366FF"/>
                </a:solidFill>
              </a:rPr>
              <a:t>Önerilen düzenleme </a:t>
            </a:r>
            <a:r>
              <a:rPr lang="tr-TR" sz="2000" dirty="0"/>
              <a:t>ve</a:t>
            </a:r>
            <a:r>
              <a:rPr lang="tr-TR" sz="2000" b="1" dirty="0"/>
              <a:t> </a:t>
            </a:r>
            <a:r>
              <a:rPr lang="tr-TR" sz="2000" b="1" dirty="0">
                <a:solidFill>
                  <a:srgbClr val="3366FF"/>
                </a:solidFill>
              </a:rPr>
              <a:t>alternatif düzenleme </a:t>
            </a:r>
            <a:r>
              <a:rPr lang="tr-TR" sz="2000" dirty="0"/>
              <a:t>olmak üzere</a:t>
            </a:r>
            <a:r>
              <a:rPr lang="tr-TR" sz="2000" b="1" dirty="0"/>
              <a:t> </a:t>
            </a:r>
            <a:r>
              <a:rPr lang="tr-TR" sz="2000" b="1" dirty="0">
                <a:solidFill>
                  <a:srgbClr val="3366FF"/>
                </a:solidFill>
              </a:rPr>
              <a:t>en az iki seçenek </a:t>
            </a:r>
            <a:r>
              <a:rPr lang="tr-TR" sz="2000" dirty="0"/>
              <a:t>tespit edilir. </a:t>
            </a:r>
            <a:endParaRPr lang="tr-TR" sz="2000" dirty="0" smtClean="0"/>
          </a:p>
          <a:p>
            <a:pPr lvl="0" algn="r">
              <a:lnSpc>
                <a:spcPct val="115000"/>
              </a:lnSpc>
              <a:spcBef>
                <a:spcPts val="1200"/>
              </a:spcBef>
              <a:spcAft>
                <a:spcPts val="600"/>
              </a:spcAft>
            </a:pPr>
            <a:r>
              <a:rPr lang="tr-TR" sz="2000" b="1" dirty="0" smtClean="0"/>
              <a:t>(</a:t>
            </a:r>
            <a:r>
              <a:rPr lang="tr-TR" sz="2000" b="1" dirty="0"/>
              <a:t>Seçeneklerin </a:t>
            </a:r>
            <a:r>
              <a:rPr lang="tr-TR" sz="2000" b="1" dirty="0" smtClean="0"/>
              <a:t>tespiti- Md.11)</a:t>
            </a:r>
            <a:endParaRPr lang="tr-TR" sz="2000" b="1" dirty="0"/>
          </a:p>
        </p:txBody>
      </p:sp>
      <p:sp>
        <p:nvSpPr>
          <p:cNvPr id="11" name="Metin kutusu 10"/>
          <p:cNvSpPr txBox="1"/>
          <p:nvPr/>
        </p:nvSpPr>
        <p:spPr>
          <a:xfrm>
            <a:off x="702479" y="575298"/>
            <a:ext cx="8117673" cy="461665"/>
          </a:xfrm>
          <a:prstGeom prst="rect">
            <a:avLst/>
          </a:prstGeom>
          <a:noFill/>
        </p:spPr>
        <p:txBody>
          <a:bodyPr wrap="square" rtlCol="0">
            <a:spAutoFit/>
          </a:bodyPr>
          <a:lstStyle/>
          <a:p>
            <a:pPr algn="just"/>
            <a:r>
              <a:rPr lang="tr-TR" sz="2400" b="1" dirty="0" smtClean="0">
                <a:solidFill>
                  <a:srgbClr val="FF0000"/>
                </a:solidFill>
              </a:rPr>
              <a:t>Seçeneklerin </a:t>
            </a:r>
            <a:r>
              <a:rPr lang="tr-TR" sz="2400" b="1" dirty="0">
                <a:solidFill>
                  <a:srgbClr val="FF0000"/>
                </a:solidFill>
              </a:rPr>
              <a:t>Tespiti</a:t>
            </a: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238926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37</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859685"/>
            <a:ext cx="8117674" cy="1948995"/>
          </a:xfrm>
          <a:prstGeom prst="rect">
            <a:avLst/>
          </a:prstGeom>
          <a:noFill/>
        </p:spPr>
        <p:txBody>
          <a:bodyPr wrap="square" rtlCol="0">
            <a:spAutoFit/>
          </a:bodyPr>
          <a:lstStyle/>
          <a:p>
            <a:pPr lvl="0" algn="just">
              <a:lnSpc>
                <a:spcPct val="115000"/>
              </a:lnSpc>
              <a:spcBef>
                <a:spcPts val="1200"/>
              </a:spcBef>
              <a:spcAft>
                <a:spcPts val="600"/>
              </a:spcAft>
            </a:pPr>
            <a:r>
              <a:rPr lang="tr-TR" sz="2000" dirty="0"/>
              <a:t>1.	</a:t>
            </a:r>
            <a:r>
              <a:rPr lang="tr-TR" sz="2000" b="1" dirty="0">
                <a:solidFill>
                  <a:srgbClr val="3366FF"/>
                </a:solidFill>
              </a:rPr>
              <a:t>Referans noktası</a:t>
            </a:r>
            <a:r>
              <a:rPr lang="tr-TR" sz="2000" dirty="0"/>
              <a:t> olarak tanımlanacak mevcut durumun devamı (hiçbir şey yapmama/baz durum)</a:t>
            </a:r>
          </a:p>
          <a:p>
            <a:pPr lvl="0" algn="just">
              <a:lnSpc>
                <a:spcPct val="115000"/>
              </a:lnSpc>
              <a:spcBef>
                <a:spcPts val="1200"/>
              </a:spcBef>
              <a:spcAft>
                <a:spcPts val="600"/>
              </a:spcAft>
            </a:pPr>
            <a:r>
              <a:rPr lang="tr-TR" sz="2000" dirty="0"/>
              <a:t>2.	Mevcut düzenlemenin </a:t>
            </a:r>
            <a:r>
              <a:rPr lang="tr-TR" sz="2000" b="1" dirty="0">
                <a:solidFill>
                  <a:srgbClr val="3366FF"/>
                </a:solidFill>
              </a:rPr>
              <a:t>güncellenmesi/değiştirilmesi</a:t>
            </a:r>
          </a:p>
          <a:p>
            <a:pPr lvl="0" algn="just">
              <a:lnSpc>
                <a:spcPct val="115000"/>
              </a:lnSpc>
              <a:spcBef>
                <a:spcPts val="1200"/>
              </a:spcBef>
              <a:spcAft>
                <a:spcPts val="600"/>
              </a:spcAft>
            </a:pPr>
            <a:r>
              <a:rPr lang="tr-TR" sz="2000" dirty="0"/>
              <a:t>3.	</a:t>
            </a:r>
            <a:r>
              <a:rPr lang="tr-TR" sz="2000" b="1" dirty="0">
                <a:solidFill>
                  <a:srgbClr val="3366FF"/>
                </a:solidFill>
              </a:rPr>
              <a:t>Yeni </a:t>
            </a:r>
            <a:r>
              <a:rPr lang="tr-TR" sz="2000" dirty="0"/>
              <a:t>veya </a:t>
            </a:r>
            <a:r>
              <a:rPr lang="tr-TR" sz="2000" b="1" dirty="0">
                <a:solidFill>
                  <a:srgbClr val="3366FF"/>
                </a:solidFill>
              </a:rPr>
              <a:t>ilk defa</a:t>
            </a:r>
            <a:r>
              <a:rPr lang="tr-TR" sz="2000" dirty="0"/>
              <a:t> bir düzenleme yapılması</a:t>
            </a:r>
          </a:p>
        </p:txBody>
      </p:sp>
      <p:sp>
        <p:nvSpPr>
          <p:cNvPr id="11" name="Metin kutusu 10"/>
          <p:cNvSpPr txBox="1"/>
          <p:nvPr/>
        </p:nvSpPr>
        <p:spPr>
          <a:xfrm>
            <a:off x="702479" y="575298"/>
            <a:ext cx="8117673" cy="461665"/>
          </a:xfrm>
          <a:prstGeom prst="rect">
            <a:avLst/>
          </a:prstGeom>
          <a:noFill/>
        </p:spPr>
        <p:txBody>
          <a:bodyPr wrap="square" rtlCol="0">
            <a:spAutoFit/>
          </a:bodyPr>
          <a:lstStyle/>
          <a:p>
            <a:pPr algn="just"/>
            <a:r>
              <a:rPr lang="tr-TR" sz="2400" b="1" dirty="0">
                <a:solidFill>
                  <a:srgbClr val="FF0000"/>
                </a:solidFill>
              </a:rPr>
              <a:t>Düzenleme Seçenekleri </a:t>
            </a: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526082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38</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823830"/>
            <a:ext cx="8117674" cy="2656881"/>
          </a:xfrm>
          <a:prstGeom prst="rect">
            <a:avLst/>
          </a:prstGeom>
          <a:noFill/>
        </p:spPr>
        <p:txBody>
          <a:bodyPr wrap="square" rtlCol="0">
            <a:spAutoFit/>
          </a:bodyPr>
          <a:lstStyle/>
          <a:p>
            <a:pPr lvl="0" algn="just">
              <a:lnSpc>
                <a:spcPct val="115000"/>
              </a:lnSpc>
              <a:spcBef>
                <a:spcPts val="1200"/>
              </a:spcBef>
              <a:spcAft>
                <a:spcPts val="600"/>
              </a:spcAft>
            </a:pPr>
            <a:r>
              <a:rPr lang="tr-TR" sz="2000" dirty="0"/>
              <a:t>Her bir düzenleme </a:t>
            </a:r>
            <a:r>
              <a:rPr lang="tr-TR" sz="2000" dirty="0" smtClean="0"/>
              <a:t>seçeneği, Usul ve </a:t>
            </a:r>
            <a:r>
              <a:rPr lang="tr-TR" sz="2000" dirty="0" err="1" smtClean="0"/>
              <a:t>Esaslar’da</a:t>
            </a:r>
            <a:r>
              <a:rPr lang="tr-TR" sz="2000" dirty="0" smtClean="0"/>
              <a:t> belirlenen </a:t>
            </a:r>
            <a:r>
              <a:rPr lang="tr-TR" sz="2000" b="1" dirty="0" smtClean="0">
                <a:solidFill>
                  <a:srgbClr val="3366FF"/>
                </a:solidFill>
              </a:rPr>
              <a:t>en uygun analitik </a:t>
            </a:r>
            <a:r>
              <a:rPr lang="tr-TR" sz="2000" b="1" dirty="0">
                <a:solidFill>
                  <a:srgbClr val="3366FF"/>
                </a:solidFill>
              </a:rPr>
              <a:t>yöntem </a:t>
            </a:r>
            <a:r>
              <a:rPr lang="tr-TR" sz="2000" dirty="0"/>
              <a:t>kullanılarak analiz edilir ve karşılaştırılır. </a:t>
            </a:r>
            <a:endParaRPr lang="tr-TR" sz="2000" dirty="0" smtClean="0"/>
          </a:p>
          <a:p>
            <a:pPr lvl="0" algn="just">
              <a:lnSpc>
                <a:spcPct val="115000"/>
              </a:lnSpc>
              <a:spcBef>
                <a:spcPts val="1200"/>
              </a:spcBef>
              <a:spcAft>
                <a:spcPts val="600"/>
              </a:spcAft>
            </a:pPr>
            <a:r>
              <a:rPr lang="tr-TR" sz="2000" dirty="0" smtClean="0"/>
              <a:t>Her </a:t>
            </a:r>
            <a:r>
              <a:rPr lang="tr-TR" sz="2000" dirty="0"/>
              <a:t>bir düzenleme seçeneğinin </a:t>
            </a:r>
            <a:r>
              <a:rPr lang="tr-TR" sz="2000" b="1" dirty="0">
                <a:solidFill>
                  <a:srgbClr val="3366FF"/>
                </a:solidFill>
              </a:rPr>
              <a:t>ekonomik</a:t>
            </a:r>
            <a:r>
              <a:rPr lang="tr-TR" sz="2000" dirty="0"/>
              <a:t>, </a:t>
            </a:r>
            <a:r>
              <a:rPr lang="tr-TR" sz="2000" b="1" dirty="0">
                <a:solidFill>
                  <a:srgbClr val="3366FF"/>
                </a:solidFill>
              </a:rPr>
              <a:t>sosyal</a:t>
            </a:r>
            <a:r>
              <a:rPr lang="tr-TR" sz="2000" dirty="0"/>
              <a:t> ve </a:t>
            </a:r>
            <a:r>
              <a:rPr lang="tr-TR" sz="2000" b="1" dirty="0">
                <a:solidFill>
                  <a:srgbClr val="3366FF"/>
                </a:solidFill>
              </a:rPr>
              <a:t>çevresel</a:t>
            </a:r>
            <a:r>
              <a:rPr lang="tr-TR" sz="2000" dirty="0"/>
              <a:t> etkileri başta olmak üzere oluşabilecek diğer etkileri en uygun yöntem kullanılarak değerlendirilmelidir. </a:t>
            </a:r>
            <a:endParaRPr lang="tr-TR" sz="2000" dirty="0" smtClean="0"/>
          </a:p>
          <a:p>
            <a:pPr lvl="0" algn="r">
              <a:lnSpc>
                <a:spcPct val="115000"/>
              </a:lnSpc>
              <a:spcBef>
                <a:spcPts val="1200"/>
              </a:spcBef>
              <a:spcAft>
                <a:spcPts val="600"/>
              </a:spcAft>
            </a:pPr>
            <a:r>
              <a:rPr lang="tr-TR" sz="2000" b="1" dirty="0" smtClean="0"/>
              <a:t>(</a:t>
            </a:r>
            <a:r>
              <a:rPr lang="tr-TR" sz="2000" b="1" dirty="0"/>
              <a:t>Seçeneklerin analizi ve </a:t>
            </a:r>
            <a:r>
              <a:rPr lang="tr-TR" sz="2000" b="1" dirty="0" smtClean="0"/>
              <a:t>karşılaştırılması-Md.12)</a:t>
            </a:r>
            <a:endParaRPr lang="tr-TR" sz="2000" b="1" dirty="0"/>
          </a:p>
        </p:txBody>
      </p:sp>
      <p:sp>
        <p:nvSpPr>
          <p:cNvPr id="11" name="Metin kutusu 10"/>
          <p:cNvSpPr txBox="1"/>
          <p:nvPr/>
        </p:nvSpPr>
        <p:spPr>
          <a:xfrm>
            <a:off x="702479" y="601802"/>
            <a:ext cx="8117673" cy="461665"/>
          </a:xfrm>
          <a:prstGeom prst="rect">
            <a:avLst/>
          </a:prstGeom>
          <a:noFill/>
        </p:spPr>
        <p:txBody>
          <a:bodyPr wrap="square" rtlCol="0">
            <a:spAutoFit/>
          </a:bodyPr>
          <a:lstStyle/>
          <a:p>
            <a:pPr algn="just"/>
            <a:r>
              <a:rPr lang="tr-TR" sz="2400" b="1" dirty="0" smtClean="0">
                <a:solidFill>
                  <a:srgbClr val="FF0000"/>
                </a:solidFill>
              </a:rPr>
              <a:t>Seçeneklerin Analizi</a:t>
            </a:r>
            <a:r>
              <a:rPr lang="tr-TR" sz="2400" b="1" dirty="0">
                <a:solidFill>
                  <a:srgbClr val="FF0000"/>
                </a:solidFill>
              </a:rPr>
              <a:t> </a:t>
            </a:r>
            <a:r>
              <a:rPr lang="tr-TR" sz="2400" b="1" dirty="0" smtClean="0">
                <a:solidFill>
                  <a:srgbClr val="FF0000"/>
                </a:solidFill>
              </a:rPr>
              <a:t>ve Karşılaştırılması</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2430578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39</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512817"/>
            <a:ext cx="8117674" cy="3133935"/>
          </a:xfrm>
          <a:prstGeom prst="rect">
            <a:avLst/>
          </a:prstGeom>
          <a:noFill/>
        </p:spPr>
        <p:txBody>
          <a:bodyPr wrap="square" rtlCol="0">
            <a:spAutoFit/>
          </a:bodyPr>
          <a:lstStyle/>
          <a:p>
            <a:pPr lvl="0" algn="just">
              <a:lnSpc>
                <a:spcPct val="115000"/>
              </a:lnSpc>
              <a:spcBef>
                <a:spcPts val="1200"/>
              </a:spcBef>
              <a:spcAft>
                <a:spcPts val="600"/>
              </a:spcAft>
            </a:pPr>
            <a:r>
              <a:rPr lang="tr-TR" sz="2000" dirty="0"/>
              <a:t>Yöntem tercihinde ve yapılacak analizlerde önemli olan “orantılılık ilkesi”   çerçevesinde kanıt temelli bir yaklaşım benimsemektir. </a:t>
            </a:r>
            <a:endParaRPr lang="tr-TR" sz="2000" dirty="0" smtClean="0"/>
          </a:p>
          <a:p>
            <a:pPr lvl="0" algn="just">
              <a:lnSpc>
                <a:spcPct val="115000"/>
              </a:lnSpc>
              <a:spcBef>
                <a:spcPts val="1200"/>
              </a:spcBef>
              <a:spcAft>
                <a:spcPts val="600"/>
              </a:spcAft>
            </a:pPr>
            <a:r>
              <a:rPr lang="tr-TR" sz="2000" dirty="0" smtClean="0"/>
              <a:t>Orantılılık </a:t>
            </a:r>
            <a:r>
              <a:rPr lang="tr-TR" sz="2000" dirty="0"/>
              <a:t>ilkesi, düzenleme sonucunda ortaya çıkması beklenen etkinin büyüklüğü ölçüsünde zaman ve kaynak planlamasını gerektirecek bir analiz yönteminin tercih edilmesi gerektiğini ifade </a:t>
            </a:r>
            <a:r>
              <a:rPr lang="tr-TR" sz="2000" dirty="0" smtClean="0"/>
              <a:t>etmektedir. Yani </a:t>
            </a:r>
            <a:r>
              <a:rPr lang="tr-TR" sz="2000" dirty="0"/>
              <a:t>h</a:t>
            </a:r>
            <a:r>
              <a:rPr lang="tr-TR" sz="2000" dirty="0" smtClean="0"/>
              <a:t>erhangi bir düzenlemenin sadece fayda, maliyet ve etkilerinin analizi için yeterli olmadığı bu kapsama düzenleme seçeneklerinin varlığı, düzenleme seçeneklerinin sayısı ve istişare süreci gibi unsurların da ele alınmasını vurgulamaktadır.</a:t>
            </a:r>
            <a:endParaRPr lang="tr-TR" sz="2000" dirty="0"/>
          </a:p>
        </p:txBody>
      </p:sp>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smtClean="0">
                <a:solidFill>
                  <a:srgbClr val="FF0000"/>
                </a:solidFill>
              </a:rPr>
              <a:t>Analiz Yönteminin Belirlenmesinde Orantılılık İlkesi</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52850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4</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054798"/>
            <a:ext cx="8117674" cy="4093428"/>
          </a:xfrm>
          <a:prstGeom prst="rect">
            <a:avLst/>
          </a:prstGeom>
          <a:noFill/>
        </p:spPr>
        <p:txBody>
          <a:bodyPr wrap="square" rtlCol="0">
            <a:spAutoFit/>
          </a:bodyPr>
          <a:lstStyle/>
          <a:p>
            <a:pPr algn="just"/>
            <a:r>
              <a:rPr lang="tr-TR" sz="2000" dirty="0" smtClean="0"/>
              <a:t>Kamu </a:t>
            </a:r>
            <a:r>
              <a:rPr lang="tr-TR" sz="2000" dirty="0"/>
              <a:t>politikası hedeflerine ulaşmak için </a:t>
            </a:r>
            <a:r>
              <a:rPr lang="tr-TR" sz="2000" b="1" dirty="0">
                <a:solidFill>
                  <a:srgbClr val="3366FF"/>
                </a:solidFill>
              </a:rPr>
              <a:t>düzenleme yapıp yapmama ve düzenleme yapma konusunda siyasi karar vericileri bilgilendirmeye yardımcı olmak için </a:t>
            </a:r>
            <a:r>
              <a:rPr lang="tr-TR" sz="2000" dirty="0"/>
              <a:t>tasarlanmış hem bir araç hem de bir süreçtir</a:t>
            </a:r>
            <a:r>
              <a:rPr lang="tr-TR" sz="2000" dirty="0" smtClean="0"/>
              <a:t>.</a:t>
            </a:r>
          </a:p>
          <a:p>
            <a:pPr algn="just"/>
            <a:endParaRPr lang="tr-TR" sz="2000" dirty="0"/>
          </a:p>
          <a:p>
            <a:pPr algn="just"/>
            <a:r>
              <a:rPr lang="tr-TR" sz="2000" b="1" dirty="0" smtClean="0">
                <a:solidFill>
                  <a:srgbClr val="3366FF"/>
                </a:solidFill>
              </a:rPr>
              <a:t>Ön etki </a:t>
            </a:r>
            <a:r>
              <a:rPr lang="tr-TR" sz="2000" b="1" dirty="0">
                <a:solidFill>
                  <a:srgbClr val="3366FF"/>
                </a:solidFill>
              </a:rPr>
              <a:t>değerlendirmesi yoluyla </a:t>
            </a:r>
            <a:r>
              <a:rPr lang="tr-TR" sz="2000" dirty="0"/>
              <a:t>kanıt tabanını iyileştirmek, hükümetlerin kullanabileceği en önemli düzenleyici araçlardan biridir. Amaç, politika yapıcıların bir karar vermeden </a:t>
            </a:r>
            <a:r>
              <a:rPr lang="tr-TR" sz="2000" dirty="0" smtClean="0"/>
              <a:t>önce </a:t>
            </a:r>
            <a:r>
              <a:rPr lang="tr-TR" sz="2000" b="1" dirty="0">
                <a:solidFill>
                  <a:srgbClr val="3366FF"/>
                </a:solidFill>
              </a:rPr>
              <a:t>«düzenleyici olmayan seçenekler de dâhil olmak üzere» </a:t>
            </a:r>
            <a:r>
              <a:rPr lang="tr-TR" sz="2000" dirty="0"/>
              <a:t>en verimli ve etkili seçenekleri belirlemesine ve değerlendirmesine yardımcı olarak düzenlemelerin tasarımını iyileştirmektir. </a:t>
            </a:r>
            <a:endParaRPr lang="tr-TR" sz="2000" dirty="0" smtClean="0"/>
          </a:p>
          <a:p>
            <a:pPr marL="342900" indent="-342900" algn="just">
              <a:buFont typeface="Arial" panose="020B0604020202020204" pitchFamily="34" charset="0"/>
              <a:buChar char="•"/>
            </a:pPr>
            <a:endParaRPr lang="tr-TR" sz="2000" dirty="0"/>
          </a:p>
          <a:p>
            <a:pPr algn="just"/>
            <a:r>
              <a:rPr lang="tr-TR" sz="2000" dirty="0" smtClean="0"/>
              <a:t>Amaç, düzenlemenin ve </a:t>
            </a:r>
            <a:r>
              <a:rPr lang="tr-TR" sz="2000" dirty="0"/>
              <a:t>politika hedeflerine ulaşmanın </a:t>
            </a:r>
            <a:r>
              <a:rPr lang="tr-TR" sz="2000" b="1" dirty="0">
                <a:solidFill>
                  <a:srgbClr val="3366FF"/>
                </a:solidFill>
              </a:rPr>
              <a:t>alternatif yollarının beklenen maliyet ve faydalarını analiz etmek ve topluma en büyük net faydayı sağlaması </a:t>
            </a:r>
            <a:r>
              <a:rPr lang="tr-TR" sz="2000" dirty="0"/>
              <a:t>muhtemel yaklaşımı belirlemektir</a:t>
            </a:r>
            <a:r>
              <a:rPr lang="tr-TR" sz="2000" dirty="0" smtClean="0"/>
              <a:t>.</a:t>
            </a:r>
            <a:endParaRPr lang="tr-TR" sz="2000" dirty="0"/>
          </a:p>
        </p:txBody>
      </p:sp>
      <p:sp>
        <p:nvSpPr>
          <p:cNvPr id="11" name="Metin kutusu 10"/>
          <p:cNvSpPr txBox="1"/>
          <p:nvPr/>
        </p:nvSpPr>
        <p:spPr>
          <a:xfrm>
            <a:off x="702479" y="509038"/>
            <a:ext cx="8117673" cy="461665"/>
          </a:xfrm>
          <a:prstGeom prst="rect">
            <a:avLst/>
          </a:prstGeom>
          <a:noFill/>
        </p:spPr>
        <p:txBody>
          <a:bodyPr wrap="square" rtlCol="0">
            <a:spAutoFit/>
          </a:bodyPr>
          <a:lstStyle/>
          <a:p>
            <a:r>
              <a:rPr lang="tr-TR" sz="2400" b="1" dirty="0">
                <a:solidFill>
                  <a:srgbClr val="FF0000"/>
                </a:solidFill>
              </a:rPr>
              <a:t>Düzenleyici Etki Analizi (DEA)</a:t>
            </a:r>
          </a:p>
        </p:txBody>
      </p:sp>
    </p:spTree>
    <p:extLst>
      <p:ext uri="{BB962C8B-B14F-4D97-AF65-F5344CB8AC3E}">
        <p14:creationId xmlns:p14="http://schemas.microsoft.com/office/powerpoint/2010/main" val="38653653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40</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1" name="Metin kutusu 10"/>
          <p:cNvSpPr txBox="1"/>
          <p:nvPr/>
        </p:nvSpPr>
        <p:spPr>
          <a:xfrm>
            <a:off x="702479" y="601802"/>
            <a:ext cx="8117673" cy="461665"/>
          </a:xfrm>
          <a:prstGeom prst="rect">
            <a:avLst/>
          </a:prstGeom>
          <a:noFill/>
        </p:spPr>
        <p:txBody>
          <a:bodyPr wrap="square" rtlCol="0">
            <a:spAutoFit/>
          </a:bodyPr>
          <a:lstStyle/>
          <a:p>
            <a:pPr algn="just"/>
            <a:r>
              <a:rPr lang="tr-TR" sz="2400" b="1" dirty="0" smtClean="0">
                <a:solidFill>
                  <a:srgbClr val="FF0000"/>
                </a:solidFill>
              </a:rPr>
              <a:t>Seçeneklerin Analizinde Kullanılacak Yöntemler</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
        <p:nvSpPr>
          <p:cNvPr id="3" name="Dikdörtgen 2"/>
          <p:cNvSpPr/>
          <p:nvPr/>
        </p:nvSpPr>
        <p:spPr>
          <a:xfrm>
            <a:off x="702478" y="1139449"/>
            <a:ext cx="8117674" cy="5016758"/>
          </a:xfrm>
          <a:prstGeom prst="rect">
            <a:avLst/>
          </a:prstGeom>
        </p:spPr>
        <p:txBody>
          <a:bodyPr wrap="square">
            <a:spAutoFit/>
          </a:bodyPr>
          <a:lstStyle/>
          <a:p>
            <a:pPr marL="342900" indent="-342900" algn="just">
              <a:spcAft>
                <a:spcPts val="600"/>
              </a:spcAft>
              <a:buFont typeface="+mj-lt"/>
              <a:buAutoNum type="arabicPeriod"/>
            </a:pPr>
            <a:r>
              <a:rPr lang="tr-TR" sz="2000" dirty="0" smtClean="0"/>
              <a:t>Fayda </a:t>
            </a:r>
            <a:r>
              <a:rPr lang="tr-TR" sz="2000" dirty="0"/>
              <a:t>ve maliyetlerin </a:t>
            </a:r>
            <a:r>
              <a:rPr lang="tr-TR" sz="2000" b="1" dirty="0">
                <a:solidFill>
                  <a:srgbClr val="3366FF"/>
                </a:solidFill>
              </a:rPr>
              <a:t>büyük ölçüde parasallaştırılabildiği </a:t>
            </a:r>
            <a:r>
              <a:rPr lang="tr-TR" sz="2000" dirty="0"/>
              <a:t>durumlarda </a:t>
            </a:r>
            <a:r>
              <a:rPr lang="tr-TR" sz="2000" b="1" dirty="0"/>
              <a:t>fayda-maliyet analizi (FMA) </a:t>
            </a:r>
            <a:r>
              <a:rPr lang="tr-TR" sz="2000" dirty="0"/>
              <a:t>yönteminin kullanılması esastır. </a:t>
            </a:r>
            <a:endParaRPr lang="tr-TR" sz="2000" dirty="0" smtClean="0"/>
          </a:p>
          <a:p>
            <a:pPr marL="342900" indent="-342900" algn="just">
              <a:spcAft>
                <a:spcPts val="600"/>
              </a:spcAft>
              <a:buFont typeface="+mj-lt"/>
              <a:buAutoNum type="arabicPeriod"/>
            </a:pPr>
            <a:r>
              <a:rPr lang="tr-TR" sz="2000" dirty="0" smtClean="0"/>
              <a:t>Düzenlemenin </a:t>
            </a:r>
            <a:r>
              <a:rPr lang="tr-TR" sz="2000" dirty="0"/>
              <a:t>fayda ve maliyetlerinin </a:t>
            </a:r>
            <a:r>
              <a:rPr lang="tr-TR" sz="2000" b="1" dirty="0">
                <a:solidFill>
                  <a:srgbClr val="3366FF"/>
                </a:solidFill>
              </a:rPr>
              <a:t>büyük ölçüde parasallaştırılamaması </a:t>
            </a:r>
            <a:r>
              <a:rPr lang="tr-TR" sz="2000" dirty="0"/>
              <a:t>durumunda ise </a:t>
            </a:r>
            <a:r>
              <a:rPr lang="tr-TR" sz="2000" b="1" dirty="0"/>
              <a:t>çok </a:t>
            </a:r>
            <a:r>
              <a:rPr lang="tr-TR" sz="2000" b="1" dirty="0" err="1"/>
              <a:t>kıstaslı</a:t>
            </a:r>
            <a:r>
              <a:rPr lang="tr-TR" sz="2000" b="1" dirty="0"/>
              <a:t> karar analizi </a:t>
            </a:r>
            <a:r>
              <a:rPr lang="tr-TR" sz="2000" dirty="0"/>
              <a:t>yönteminin kullanılması önerilmektedir</a:t>
            </a:r>
            <a:r>
              <a:rPr lang="tr-TR" sz="2000" dirty="0" smtClean="0"/>
              <a:t>.</a:t>
            </a:r>
          </a:p>
          <a:p>
            <a:pPr marL="342900" indent="-342900" algn="just">
              <a:spcAft>
                <a:spcPts val="600"/>
              </a:spcAft>
              <a:buFont typeface="+mj-lt"/>
              <a:buAutoNum type="arabicPeriod"/>
            </a:pPr>
            <a:r>
              <a:rPr lang="tr-TR" sz="2000" dirty="0" smtClean="0"/>
              <a:t>Maliyetlerin </a:t>
            </a:r>
            <a:r>
              <a:rPr lang="tr-TR" sz="2000" dirty="0"/>
              <a:t>parasallaştırılabildiği ancak </a:t>
            </a:r>
            <a:r>
              <a:rPr lang="tr-TR" sz="2000" b="1" dirty="0">
                <a:solidFill>
                  <a:srgbClr val="3366FF"/>
                </a:solidFill>
              </a:rPr>
              <a:t>faydaların parasal </a:t>
            </a:r>
            <a:r>
              <a:rPr lang="tr-TR" sz="2000" b="1" dirty="0" smtClean="0">
                <a:solidFill>
                  <a:srgbClr val="3366FF"/>
                </a:solidFill>
              </a:rPr>
              <a:t>değil; </a:t>
            </a:r>
            <a:r>
              <a:rPr lang="tr-TR" sz="2000" b="1" dirty="0">
                <a:solidFill>
                  <a:srgbClr val="3366FF"/>
                </a:solidFill>
              </a:rPr>
              <a:t>rakamsal büyüklüğünün bilindiği</a:t>
            </a:r>
            <a:r>
              <a:rPr lang="tr-TR" sz="2000" dirty="0"/>
              <a:t> durumlarda ise birim fayda başına düşen en düşük maliyetli seçeneğin tespit edilebilmesi için </a:t>
            </a:r>
            <a:r>
              <a:rPr lang="tr-TR" sz="2000" b="1" dirty="0"/>
              <a:t>maliyet etkinlik analizi </a:t>
            </a:r>
            <a:r>
              <a:rPr lang="tr-TR" sz="2000" dirty="0"/>
              <a:t>kullanılabilir</a:t>
            </a:r>
            <a:r>
              <a:rPr lang="tr-TR" sz="2000" dirty="0" smtClean="0"/>
              <a:t>.</a:t>
            </a:r>
          </a:p>
          <a:p>
            <a:pPr marL="342900" indent="-342900" algn="just">
              <a:spcAft>
                <a:spcPts val="600"/>
              </a:spcAft>
              <a:buFont typeface="+mj-lt"/>
              <a:buAutoNum type="arabicPeriod"/>
            </a:pPr>
            <a:r>
              <a:rPr lang="tr-TR" sz="2000" dirty="0" smtClean="0"/>
              <a:t>Maliyetlerin </a:t>
            </a:r>
            <a:r>
              <a:rPr lang="tr-TR" sz="2000" dirty="0"/>
              <a:t>parasallaştırılabildiği ancak </a:t>
            </a:r>
            <a:r>
              <a:rPr lang="tr-TR" sz="2000" b="1" dirty="0">
                <a:solidFill>
                  <a:srgbClr val="3366FF"/>
                </a:solidFill>
              </a:rPr>
              <a:t>faydaların rakamsallaştırılamadığı, bununla birlikte düzenleme seçenekleri arasında da faydaların değişmediği </a:t>
            </a:r>
            <a:r>
              <a:rPr lang="tr-TR" sz="2000" dirty="0"/>
              <a:t>durumlarda </a:t>
            </a:r>
            <a:r>
              <a:rPr lang="tr-TR" sz="2000" b="1" dirty="0"/>
              <a:t>en düşük maliyet analizi </a:t>
            </a:r>
            <a:r>
              <a:rPr lang="tr-TR" sz="2000" dirty="0"/>
              <a:t>tercih edilebilir</a:t>
            </a:r>
            <a:r>
              <a:rPr lang="tr-TR" sz="2000" dirty="0" smtClean="0"/>
              <a:t>.</a:t>
            </a:r>
          </a:p>
          <a:p>
            <a:pPr marL="342900" indent="-342900" algn="just">
              <a:spcAft>
                <a:spcPts val="600"/>
              </a:spcAft>
              <a:buFont typeface="+mj-lt"/>
              <a:buAutoNum type="arabicPeriod"/>
            </a:pPr>
            <a:r>
              <a:rPr lang="tr-TR" sz="2000" dirty="0" smtClean="0"/>
              <a:t>Sayılan </a:t>
            </a:r>
            <a:r>
              <a:rPr lang="tr-TR" sz="2000" dirty="0"/>
              <a:t>analiz yöntemlerinin </a:t>
            </a:r>
            <a:r>
              <a:rPr lang="tr-TR" sz="2000" b="1" dirty="0">
                <a:solidFill>
                  <a:srgbClr val="3366FF"/>
                </a:solidFill>
              </a:rPr>
              <a:t>hiçbirinin uygulanmasının mümkün olmadığı </a:t>
            </a:r>
            <a:r>
              <a:rPr lang="tr-TR" sz="2000" dirty="0"/>
              <a:t>durumlarda </a:t>
            </a:r>
            <a:r>
              <a:rPr lang="tr-TR" sz="2000" b="1" dirty="0"/>
              <a:t>GZFT analizi </a:t>
            </a:r>
            <a:r>
              <a:rPr lang="tr-TR" sz="2000" dirty="0"/>
              <a:t>yapılır.</a:t>
            </a:r>
          </a:p>
        </p:txBody>
      </p:sp>
    </p:spTree>
    <p:extLst>
      <p:ext uri="{BB962C8B-B14F-4D97-AF65-F5344CB8AC3E}">
        <p14:creationId xmlns:p14="http://schemas.microsoft.com/office/powerpoint/2010/main" val="39569053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41</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610115" y="1161835"/>
            <a:ext cx="8117674" cy="5170646"/>
          </a:xfrm>
          <a:prstGeom prst="rect">
            <a:avLst/>
          </a:prstGeom>
          <a:noFill/>
        </p:spPr>
        <p:txBody>
          <a:bodyPr wrap="square" rtlCol="0">
            <a:spAutoFit/>
          </a:bodyPr>
          <a:lstStyle/>
          <a:p>
            <a:pPr lvl="0" algn="just">
              <a:spcAft>
                <a:spcPts val="600"/>
              </a:spcAft>
            </a:pPr>
            <a:r>
              <a:rPr lang="tr-TR" sz="2000" b="1" dirty="0" smtClean="0"/>
              <a:t>Temel Prensipler:</a:t>
            </a:r>
          </a:p>
          <a:p>
            <a:pPr lvl="0" algn="just">
              <a:spcAft>
                <a:spcPts val="600"/>
              </a:spcAft>
            </a:pPr>
            <a:r>
              <a:rPr lang="tr-TR" sz="2000" dirty="0"/>
              <a:t>DEA’da FMA yönteminin kullanılması esastır.</a:t>
            </a:r>
          </a:p>
          <a:p>
            <a:pPr lvl="0" algn="just">
              <a:spcAft>
                <a:spcPts val="600"/>
              </a:spcAft>
            </a:pPr>
            <a:r>
              <a:rPr lang="tr-TR" sz="2000" dirty="0" smtClean="0"/>
              <a:t>Ekonomik </a:t>
            </a:r>
            <a:r>
              <a:rPr lang="tr-TR" sz="2000" dirty="0"/>
              <a:t>analize </a:t>
            </a:r>
            <a:r>
              <a:rPr lang="tr-TR" sz="2000" dirty="0" smtClean="0"/>
              <a:t>dayanmaktadır (fayda </a:t>
            </a:r>
            <a:r>
              <a:rPr lang="tr-TR" sz="2000" dirty="0"/>
              <a:t>ve maliyetlerin parasallaştırılması ve ekonomik değerlerinin tespitini içerir</a:t>
            </a:r>
            <a:r>
              <a:rPr lang="tr-TR" sz="2000" dirty="0" smtClean="0"/>
              <a:t>).</a:t>
            </a:r>
          </a:p>
          <a:p>
            <a:pPr lvl="0" algn="just">
              <a:spcAft>
                <a:spcPts val="600"/>
              </a:spcAft>
            </a:pPr>
            <a:r>
              <a:rPr lang="tr-TR" sz="2000" dirty="0"/>
              <a:t>Yaratılacak ekonomik net katma </a:t>
            </a:r>
            <a:r>
              <a:rPr lang="tr-TR" sz="2000" dirty="0" smtClean="0"/>
              <a:t>değerin diğer </a:t>
            </a:r>
            <a:r>
              <a:rPr lang="tr-TR" sz="2000" dirty="0"/>
              <a:t>bir ifadeyle etkinin </a:t>
            </a:r>
            <a:r>
              <a:rPr lang="tr-TR" sz="2000" dirty="0" smtClean="0"/>
              <a:t>tahmin </a:t>
            </a:r>
            <a:r>
              <a:rPr lang="tr-TR" sz="2000" dirty="0"/>
              <a:t>edilebilmesine ilişkin </a:t>
            </a:r>
            <a:r>
              <a:rPr lang="tr-TR" sz="2000" dirty="0" smtClean="0"/>
              <a:t>yöntemdir. </a:t>
            </a:r>
            <a:endParaRPr lang="tr-TR" sz="2000" dirty="0"/>
          </a:p>
          <a:p>
            <a:pPr lvl="0" algn="just">
              <a:spcAft>
                <a:spcPts val="600"/>
              </a:spcAft>
            </a:pPr>
            <a:r>
              <a:rPr lang="tr-TR" sz="2000" dirty="0"/>
              <a:t>Etki, mevcut durumun devamı seçeneği ile kıyaslandığında, düzenleme önerisinin (ya da alternatif önerinin) yaratacağı ilave </a:t>
            </a:r>
            <a:r>
              <a:rPr lang="tr-TR" sz="2000" dirty="0" smtClean="0"/>
              <a:t>diğer </a:t>
            </a:r>
            <a:r>
              <a:rPr lang="tr-TR" sz="2000" dirty="0"/>
              <a:t>bir ifadeyle </a:t>
            </a:r>
            <a:r>
              <a:rPr lang="tr-TR" sz="2000" dirty="0" smtClean="0"/>
              <a:t>artımlı katma </a:t>
            </a:r>
            <a:r>
              <a:rPr lang="tr-TR" sz="2000" dirty="0"/>
              <a:t>değeri ifade </a:t>
            </a:r>
            <a:r>
              <a:rPr lang="tr-TR" sz="2000" dirty="0" smtClean="0"/>
              <a:t>etmektedir. </a:t>
            </a:r>
            <a:r>
              <a:rPr lang="tr-TR" sz="2000" dirty="0"/>
              <a:t>Ekonomik Net Bugünkü Değer hesabı ile </a:t>
            </a:r>
            <a:r>
              <a:rPr lang="tr-TR" sz="2000" dirty="0" smtClean="0"/>
              <a:t>ölçülmektedir.</a:t>
            </a:r>
            <a:endParaRPr lang="tr-TR" sz="2000" dirty="0"/>
          </a:p>
          <a:p>
            <a:pPr lvl="0" algn="just">
              <a:spcAft>
                <a:spcPts val="600"/>
              </a:spcAft>
            </a:pPr>
            <a:r>
              <a:rPr lang="tr-TR" sz="2000" dirty="0"/>
              <a:t>Düzenleme önerisi ve alternatif </a:t>
            </a:r>
            <a:r>
              <a:rPr lang="tr-TR" sz="2000" dirty="0" smtClean="0"/>
              <a:t>düzenleme önerilerinin </a:t>
            </a:r>
            <a:r>
              <a:rPr lang="tr-TR" sz="2000" dirty="0"/>
              <a:t>yaratacakları etki bazında karşılaştırılabilmesine olanak </a:t>
            </a:r>
            <a:r>
              <a:rPr lang="tr-TR" sz="2000" dirty="0" smtClean="0"/>
              <a:t>sağlamaktadır.</a:t>
            </a:r>
          </a:p>
          <a:p>
            <a:pPr lvl="0" algn="just">
              <a:spcAft>
                <a:spcPts val="600"/>
              </a:spcAft>
            </a:pPr>
            <a:r>
              <a:rPr lang="tr-TR" sz="2000" dirty="0" smtClean="0"/>
              <a:t>Düzenleme </a:t>
            </a:r>
            <a:r>
              <a:rPr lang="tr-TR" sz="2000" dirty="0"/>
              <a:t>önerisi ve alternatif öneri seçenekleri için ayrı ayrı yapılmalıdır. Her bir seçeneğin mevcut durumun devamı seçeneği ile kıyaslanmasını temel almaktadır</a:t>
            </a:r>
            <a:r>
              <a:rPr lang="tr-TR" sz="2000" dirty="0" smtClean="0"/>
              <a:t>.</a:t>
            </a:r>
            <a:endParaRPr lang="tr-TR" sz="2000" dirty="0"/>
          </a:p>
        </p:txBody>
      </p:sp>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smtClean="0">
                <a:solidFill>
                  <a:srgbClr val="FF0000"/>
                </a:solidFill>
              </a:rPr>
              <a:t>Fayda-Maliyet Analizi-I</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5092827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42</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610115" y="1161835"/>
            <a:ext cx="8117674" cy="3385542"/>
          </a:xfrm>
          <a:prstGeom prst="rect">
            <a:avLst/>
          </a:prstGeom>
          <a:noFill/>
        </p:spPr>
        <p:txBody>
          <a:bodyPr wrap="square" rtlCol="0">
            <a:spAutoFit/>
          </a:bodyPr>
          <a:lstStyle/>
          <a:p>
            <a:pPr lvl="0" algn="just">
              <a:lnSpc>
                <a:spcPct val="115000"/>
              </a:lnSpc>
              <a:spcBef>
                <a:spcPts val="1200"/>
              </a:spcBef>
              <a:spcAft>
                <a:spcPts val="600"/>
              </a:spcAft>
            </a:pPr>
            <a:r>
              <a:rPr lang="tr-TR" sz="2000" dirty="0" smtClean="0"/>
              <a:t>Düzenlemenin </a:t>
            </a:r>
            <a:r>
              <a:rPr lang="tr-TR" sz="2000" dirty="0"/>
              <a:t>fayda ve maliyetlerinin paydaşlar arasındaki dağılım etkileri de mutlaka ayrı olarak </a:t>
            </a:r>
            <a:r>
              <a:rPr lang="tr-TR" sz="2000" dirty="0" smtClean="0"/>
              <a:t>değerlendirilmelidir. </a:t>
            </a:r>
            <a:endParaRPr lang="tr-TR" sz="2000" dirty="0"/>
          </a:p>
          <a:p>
            <a:pPr lvl="0" algn="just">
              <a:lnSpc>
                <a:spcPct val="115000"/>
              </a:lnSpc>
              <a:spcBef>
                <a:spcPts val="1200"/>
              </a:spcBef>
              <a:spcAft>
                <a:spcPts val="600"/>
              </a:spcAft>
            </a:pPr>
            <a:r>
              <a:rPr lang="tr-TR" sz="2000" dirty="0" smtClean="0"/>
              <a:t>Maliyetler </a:t>
            </a:r>
            <a:r>
              <a:rPr lang="tr-TR" sz="2000" dirty="0"/>
              <a:t>ve faydalar belirlenirken </a:t>
            </a:r>
            <a:r>
              <a:rPr lang="tr-TR" sz="2000" dirty="0" smtClean="0"/>
              <a:t>resmî </a:t>
            </a:r>
            <a:r>
              <a:rPr lang="tr-TR" sz="2000" dirty="0"/>
              <a:t>veriler, istatistikler, uluslararası göstergeler, paydaş anketleri, mülakat, uzman raporları gibi araçlardan faydalanılmalıdır.</a:t>
            </a:r>
          </a:p>
          <a:p>
            <a:pPr lvl="0" algn="just">
              <a:lnSpc>
                <a:spcPct val="115000"/>
              </a:lnSpc>
              <a:spcBef>
                <a:spcPts val="1200"/>
              </a:spcBef>
              <a:spcAft>
                <a:spcPts val="600"/>
              </a:spcAft>
            </a:pPr>
            <a:r>
              <a:rPr lang="tr-TR" sz="2000" dirty="0"/>
              <a:t>Fayda ve maliyetlerin parasal olarak ölçülemediği hallerde de analiz raporunda söz konusu fayda ve maliyetlere niteliksel olarak yer verilmeli ve parasallaştırılamamasının gerekçeleri detaylı bir şekilde açıklanmalıdır</a:t>
            </a:r>
            <a:r>
              <a:rPr lang="tr-TR" sz="2000" dirty="0" smtClean="0"/>
              <a:t>.</a:t>
            </a:r>
            <a:endParaRPr lang="tr-TR" sz="2400" dirty="0"/>
          </a:p>
        </p:txBody>
      </p:sp>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smtClean="0">
                <a:solidFill>
                  <a:srgbClr val="FF0000"/>
                </a:solidFill>
              </a:rPr>
              <a:t>Fayda-Maliyet Analizi-II</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240246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43</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610115" y="992583"/>
            <a:ext cx="8117674" cy="5401479"/>
          </a:xfrm>
          <a:prstGeom prst="rect">
            <a:avLst/>
          </a:prstGeom>
          <a:noFill/>
        </p:spPr>
        <p:txBody>
          <a:bodyPr wrap="square" rtlCol="0">
            <a:spAutoFit/>
          </a:bodyPr>
          <a:lstStyle/>
          <a:p>
            <a:pPr lvl="0" algn="just">
              <a:spcAft>
                <a:spcPts val="600"/>
              </a:spcAft>
            </a:pPr>
            <a:r>
              <a:rPr lang="tr-TR" sz="2000" b="1" dirty="0" smtClean="0"/>
              <a:t>Fayda</a:t>
            </a:r>
            <a:endParaRPr lang="tr-TR" sz="2000" b="1" dirty="0"/>
          </a:p>
          <a:p>
            <a:pPr lvl="0" algn="just">
              <a:spcAft>
                <a:spcPts val="600"/>
              </a:spcAft>
            </a:pPr>
            <a:r>
              <a:rPr lang="tr-TR" sz="2000" dirty="0" smtClean="0"/>
              <a:t>Düzenleme </a:t>
            </a:r>
            <a:r>
              <a:rPr lang="tr-TR" sz="2000" dirty="0"/>
              <a:t>(ya da alternatif öneri) kaynaklı ve yıllar itibarıyla oluşması beklenen ekonomik, sosyal ve çevresel faydaların ekonomik değerini ifade </a:t>
            </a:r>
            <a:r>
              <a:rPr lang="tr-TR" sz="2000" dirty="0" smtClean="0"/>
              <a:t>etmektedir.</a:t>
            </a:r>
            <a:endParaRPr lang="tr-TR" sz="2000" dirty="0"/>
          </a:p>
          <a:p>
            <a:pPr lvl="0" algn="just">
              <a:spcAft>
                <a:spcPts val="600"/>
              </a:spcAft>
            </a:pPr>
            <a:r>
              <a:rPr lang="tr-TR" sz="2000" dirty="0"/>
              <a:t>Düzenlemeden (ya da alternatif öneriden) doğrudan etkilenen sektör veya kesimlerin üzerine düşen doğrudan faydaları, kamunun üzerine düşen faydaları ve ekonominin/toplumun geneline yayılan dışsal faydaları kapsayacak şekilde ele </a:t>
            </a:r>
            <a:r>
              <a:rPr lang="tr-TR" sz="2000" dirty="0" smtClean="0"/>
              <a:t>alınmaktadır.</a:t>
            </a:r>
            <a:endParaRPr lang="tr-TR" sz="2000" dirty="0"/>
          </a:p>
          <a:p>
            <a:pPr lvl="0" algn="just">
              <a:spcAft>
                <a:spcPts val="600"/>
              </a:spcAft>
            </a:pPr>
            <a:r>
              <a:rPr lang="tr-TR" sz="2000" b="1" dirty="0" smtClean="0"/>
              <a:t>Maliyet</a:t>
            </a:r>
            <a:endParaRPr lang="tr-TR" sz="2000" b="1" dirty="0"/>
          </a:p>
          <a:p>
            <a:pPr lvl="0" algn="just">
              <a:spcAft>
                <a:spcPts val="600"/>
              </a:spcAft>
            </a:pPr>
            <a:r>
              <a:rPr lang="tr-TR" sz="2000" dirty="0" smtClean="0"/>
              <a:t>Düzenleme </a:t>
            </a:r>
            <a:r>
              <a:rPr lang="tr-TR" sz="2000" dirty="0"/>
              <a:t>(ya da alternatif öneri) kaynaklı ve yıllar itibarıyla oluşması beklenen ekonomik, sosyal ve çevresel maliyetlerin ekonomik değerini ifade </a:t>
            </a:r>
            <a:r>
              <a:rPr lang="tr-TR" sz="2000" dirty="0" smtClean="0"/>
              <a:t>etmektedir.</a:t>
            </a:r>
            <a:endParaRPr lang="tr-TR" sz="2000" dirty="0"/>
          </a:p>
          <a:p>
            <a:pPr lvl="0" algn="just">
              <a:spcAft>
                <a:spcPts val="600"/>
              </a:spcAft>
            </a:pPr>
            <a:r>
              <a:rPr lang="tr-TR" sz="2000" dirty="0"/>
              <a:t>Düzenlemeden (ya da alternatif öneriden) doğrudan etkilenen sektör veya kesimlerin üzerine düşen doğrudan uyum maliyetlerini, kamunun üzerine düşen uygulama, izleme ve yaptırım maliyetlerini ve ekonominin/toplumun geneline yayılan dışsal maliyetleri kapsayacak şekilde ele </a:t>
            </a:r>
            <a:r>
              <a:rPr lang="tr-TR" sz="2000" dirty="0" smtClean="0"/>
              <a:t>alınmaktadır.</a:t>
            </a:r>
            <a:endParaRPr lang="tr-TR" sz="2000" b="1" dirty="0"/>
          </a:p>
        </p:txBody>
      </p:sp>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smtClean="0">
                <a:solidFill>
                  <a:srgbClr val="FF0000"/>
                </a:solidFill>
              </a:rPr>
              <a:t>Fayda-Maliyet Analizi-III</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278932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44</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610115" y="1161835"/>
            <a:ext cx="8117674" cy="5512278"/>
          </a:xfrm>
          <a:prstGeom prst="rect">
            <a:avLst/>
          </a:prstGeom>
          <a:noFill/>
        </p:spPr>
        <p:txBody>
          <a:bodyPr wrap="square" rtlCol="0">
            <a:spAutoFit/>
          </a:bodyPr>
          <a:lstStyle/>
          <a:p>
            <a:pPr lvl="0" algn="just">
              <a:lnSpc>
                <a:spcPct val="115000"/>
              </a:lnSpc>
              <a:spcBef>
                <a:spcPts val="1200"/>
              </a:spcBef>
              <a:spcAft>
                <a:spcPts val="600"/>
              </a:spcAft>
            </a:pPr>
            <a:r>
              <a:rPr lang="tr-TR" sz="2000" b="1" dirty="0" smtClean="0"/>
              <a:t>Net Fayda</a:t>
            </a:r>
          </a:p>
          <a:p>
            <a:pPr lvl="0" algn="just">
              <a:lnSpc>
                <a:spcPct val="115000"/>
              </a:lnSpc>
              <a:spcBef>
                <a:spcPts val="1200"/>
              </a:spcBef>
              <a:spcAft>
                <a:spcPts val="600"/>
              </a:spcAft>
            </a:pPr>
            <a:r>
              <a:rPr lang="tr-TR" sz="2000" dirty="0" smtClean="0"/>
              <a:t>Yıllar </a:t>
            </a:r>
            <a:r>
              <a:rPr lang="tr-TR" sz="2000" dirty="0"/>
              <a:t>itibarıyla faydalardan maliyetlerinin çıkarılmasıyla </a:t>
            </a:r>
            <a:r>
              <a:rPr lang="tr-TR" sz="2000" dirty="0" smtClean="0"/>
              <a:t>hesaplanmaktadır.</a:t>
            </a:r>
            <a:endParaRPr lang="tr-TR" sz="2000" dirty="0"/>
          </a:p>
          <a:p>
            <a:pPr lvl="0" algn="just">
              <a:lnSpc>
                <a:spcPct val="115000"/>
              </a:lnSpc>
              <a:spcBef>
                <a:spcPts val="1200"/>
              </a:spcBef>
              <a:spcAft>
                <a:spcPts val="600"/>
              </a:spcAft>
            </a:pPr>
            <a:r>
              <a:rPr lang="tr-TR" sz="2000" dirty="0"/>
              <a:t>Düzenleme, alternatif öneri(</a:t>
            </a:r>
            <a:r>
              <a:rPr lang="tr-TR" sz="2000" dirty="0" err="1"/>
              <a:t>ler</a:t>
            </a:r>
            <a:r>
              <a:rPr lang="tr-TR" sz="2000" dirty="0"/>
              <a:t>) ve mevcut durumun devamı seçeneği için ayrı ayrı elde </a:t>
            </a:r>
            <a:r>
              <a:rPr lang="tr-TR" sz="2000" dirty="0" smtClean="0"/>
              <a:t>edilmektedir.</a:t>
            </a:r>
            <a:endParaRPr lang="tr-TR" sz="2000" b="1" dirty="0"/>
          </a:p>
          <a:p>
            <a:pPr lvl="0" algn="just">
              <a:lnSpc>
                <a:spcPct val="115000"/>
              </a:lnSpc>
              <a:spcBef>
                <a:spcPts val="1200"/>
              </a:spcBef>
              <a:spcAft>
                <a:spcPts val="600"/>
              </a:spcAft>
            </a:pPr>
            <a:r>
              <a:rPr lang="tr-TR" sz="2000" b="1" dirty="0" smtClean="0"/>
              <a:t>Etki Tahmini ve Seçeneklerin Karşılaştırılması</a:t>
            </a:r>
          </a:p>
          <a:p>
            <a:pPr lvl="0" algn="just">
              <a:lnSpc>
                <a:spcPct val="115000"/>
              </a:lnSpc>
              <a:spcBef>
                <a:spcPts val="1200"/>
              </a:spcBef>
              <a:spcAft>
                <a:spcPts val="600"/>
              </a:spcAft>
            </a:pPr>
            <a:r>
              <a:rPr lang="tr-TR" sz="2000" dirty="0" smtClean="0"/>
              <a:t>Düzenleme </a:t>
            </a:r>
            <a:r>
              <a:rPr lang="tr-TR" sz="2000" dirty="0"/>
              <a:t>önerisinin </a:t>
            </a:r>
            <a:r>
              <a:rPr lang="tr-TR" sz="2000" dirty="0" smtClean="0"/>
              <a:t>etkisi; </a:t>
            </a:r>
            <a:r>
              <a:rPr lang="tr-TR" sz="2000" dirty="0"/>
              <a:t>düzenlemenin net faydasından, mevcut durumun devamıyla yaratılacak net faydanın çıkarılması ile </a:t>
            </a:r>
            <a:r>
              <a:rPr lang="tr-TR" sz="2000" dirty="0" smtClean="0"/>
              <a:t>ölçülmektedir. </a:t>
            </a:r>
            <a:r>
              <a:rPr lang="tr-TR" sz="2000" dirty="0"/>
              <a:t>Ekonomik Net Bugünkü Değer hesabı </a:t>
            </a:r>
            <a:r>
              <a:rPr lang="tr-TR" sz="2000" dirty="0" smtClean="0"/>
              <a:t>yapılmaktadır.</a:t>
            </a:r>
            <a:endParaRPr lang="tr-TR" sz="2000" dirty="0"/>
          </a:p>
          <a:p>
            <a:pPr lvl="0" algn="just">
              <a:lnSpc>
                <a:spcPct val="115000"/>
              </a:lnSpc>
              <a:spcBef>
                <a:spcPts val="1200"/>
              </a:spcBef>
              <a:spcAft>
                <a:spcPts val="600"/>
              </a:spcAft>
            </a:pPr>
            <a:r>
              <a:rPr lang="tr-TR" sz="2000" dirty="0"/>
              <a:t>Alternatif öneri(</a:t>
            </a:r>
            <a:r>
              <a:rPr lang="tr-TR" sz="2000" dirty="0" err="1"/>
              <a:t>ler</a:t>
            </a:r>
            <a:r>
              <a:rPr lang="tr-TR" sz="2000" dirty="0"/>
              <a:t>)in etkisi için de aynı işlem </a:t>
            </a:r>
            <a:r>
              <a:rPr lang="tr-TR" sz="2000" dirty="0" smtClean="0"/>
              <a:t>uygulanmaktadır.</a:t>
            </a:r>
            <a:endParaRPr lang="tr-TR" sz="2000" dirty="0"/>
          </a:p>
          <a:p>
            <a:pPr lvl="0" algn="just">
              <a:lnSpc>
                <a:spcPct val="115000"/>
              </a:lnSpc>
              <a:spcBef>
                <a:spcPts val="1200"/>
              </a:spcBef>
              <a:spcAft>
                <a:spcPts val="600"/>
              </a:spcAft>
            </a:pPr>
            <a:r>
              <a:rPr lang="tr-TR" sz="2000" dirty="0"/>
              <a:t>Düzenleme önerisi ve alternatif öneri(</a:t>
            </a:r>
            <a:r>
              <a:rPr lang="tr-TR" sz="2000" dirty="0" err="1"/>
              <a:t>ler</a:t>
            </a:r>
            <a:r>
              <a:rPr lang="tr-TR" sz="2000" dirty="0"/>
              <a:t>), oluşacak etki bazında </a:t>
            </a:r>
            <a:r>
              <a:rPr lang="tr-TR" sz="2000" dirty="0" smtClean="0"/>
              <a:t>karşılaştırılmalıdır.</a:t>
            </a:r>
          </a:p>
        </p:txBody>
      </p:sp>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smtClean="0">
                <a:solidFill>
                  <a:srgbClr val="FF0000"/>
                </a:solidFill>
              </a:rPr>
              <a:t>Fayda-Maliyet Analizi-IV</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9776996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45</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591642" y="1089115"/>
            <a:ext cx="8117674" cy="5170646"/>
          </a:xfrm>
          <a:prstGeom prst="rect">
            <a:avLst/>
          </a:prstGeom>
          <a:noFill/>
        </p:spPr>
        <p:txBody>
          <a:bodyPr wrap="square" rtlCol="0">
            <a:spAutoFit/>
          </a:bodyPr>
          <a:lstStyle/>
          <a:p>
            <a:pPr lvl="0" algn="just">
              <a:spcAft>
                <a:spcPts val="600"/>
              </a:spcAft>
            </a:pPr>
            <a:r>
              <a:rPr lang="tr-TR" sz="2000" b="1" dirty="0" err="1" smtClean="0"/>
              <a:t>FMA’da</a:t>
            </a:r>
            <a:r>
              <a:rPr lang="tr-TR" sz="2000" b="1" dirty="0" smtClean="0"/>
              <a:t> Temel Adımlar</a:t>
            </a:r>
          </a:p>
          <a:p>
            <a:pPr marL="342900" lvl="0" indent="-342900" algn="just">
              <a:spcAft>
                <a:spcPts val="600"/>
              </a:spcAft>
              <a:buFont typeface="+mj-lt"/>
              <a:buAutoNum type="arabicPeriod"/>
            </a:pPr>
            <a:r>
              <a:rPr lang="tr-TR" sz="2000" dirty="0" err="1" smtClean="0"/>
              <a:t>FMA'nın</a:t>
            </a:r>
            <a:r>
              <a:rPr lang="tr-TR" sz="2000" dirty="0" smtClean="0"/>
              <a:t> amacı açıklanmalıdır.</a:t>
            </a:r>
          </a:p>
          <a:p>
            <a:pPr marL="342900" lvl="0" indent="-342900" algn="just">
              <a:spcAft>
                <a:spcPts val="600"/>
              </a:spcAft>
              <a:buFont typeface="+mj-lt"/>
              <a:buAutoNum type="arabicPeriod"/>
            </a:pPr>
            <a:r>
              <a:rPr lang="tr-TR" sz="2000" dirty="0" smtClean="0"/>
              <a:t>Alternatif düzenleme seçenekleri belirtilmelidir.</a:t>
            </a:r>
          </a:p>
          <a:p>
            <a:pPr marL="342900" lvl="0" indent="-342900" algn="just">
              <a:spcAft>
                <a:spcPts val="600"/>
              </a:spcAft>
              <a:buFont typeface="+mj-lt"/>
              <a:buAutoNum type="arabicPeriod"/>
            </a:pPr>
            <a:r>
              <a:rPr lang="sv-SE" sz="2000" dirty="0" smtClean="0"/>
              <a:t>Hangi faydaların ve maliyetlerin dikkate alınacağına karar veri</a:t>
            </a:r>
            <a:r>
              <a:rPr lang="tr-TR" sz="2000" dirty="0" err="1" smtClean="0"/>
              <a:t>lmelidir</a:t>
            </a:r>
            <a:r>
              <a:rPr lang="tr-TR" sz="2000" dirty="0" smtClean="0"/>
              <a:t>.</a:t>
            </a:r>
          </a:p>
          <a:p>
            <a:pPr marL="342900" lvl="0" indent="-342900" algn="just">
              <a:spcAft>
                <a:spcPts val="600"/>
              </a:spcAft>
              <a:buFont typeface="+mj-lt"/>
              <a:buAutoNum type="arabicPeriod"/>
            </a:pPr>
            <a:r>
              <a:rPr lang="tr-TR" sz="2000" dirty="0" smtClean="0"/>
              <a:t>Etki kategorileri belirlenmeli ardından metrikler oluşturulmalı ve gerekli duyulan metrik seçimi yapılmalıdır.</a:t>
            </a:r>
          </a:p>
          <a:p>
            <a:pPr marL="342900" lvl="0" indent="-342900" algn="just">
              <a:spcAft>
                <a:spcPts val="600"/>
              </a:spcAft>
              <a:buFont typeface="+mj-lt"/>
              <a:buAutoNum type="arabicPeriod"/>
            </a:pPr>
            <a:r>
              <a:rPr lang="tr-TR" sz="2000" dirty="0" smtClean="0"/>
              <a:t>Düzenleme seçeneklerinin etkileri, </a:t>
            </a:r>
            <a:r>
              <a:rPr lang="tr-TR" sz="2000" dirty="0"/>
              <a:t>yaşam döngüsü boyunca </a:t>
            </a:r>
            <a:r>
              <a:rPr lang="tr-TR" sz="2000" dirty="0" smtClean="0"/>
              <a:t>nicel </a:t>
            </a:r>
            <a:r>
              <a:rPr lang="tr-TR" sz="2000" dirty="0"/>
              <a:t>olarak tahmin </a:t>
            </a:r>
            <a:r>
              <a:rPr lang="tr-TR" sz="2000" dirty="0" smtClean="0"/>
              <a:t>edilmelidir.</a:t>
            </a:r>
            <a:endParaRPr lang="tr-TR" sz="2000" dirty="0"/>
          </a:p>
          <a:p>
            <a:pPr marL="342900" lvl="0" indent="-342900" algn="just">
              <a:spcAft>
                <a:spcPts val="600"/>
              </a:spcAft>
              <a:buFont typeface="+mj-lt"/>
              <a:buAutoNum type="arabicPeriod"/>
            </a:pPr>
            <a:r>
              <a:rPr lang="tr-TR" sz="2000" dirty="0" smtClean="0"/>
              <a:t>Tüm etkiler parasallaştırılmalıdır.</a:t>
            </a:r>
          </a:p>
          <a:p>
            <a:pPr marL="342900" lvl="0" indent="-342900" algn="just">
              <a:spcAft>
                <a:spcPts val="600"/>
              </a:spcAft>
              <a:buFont typeface="+mj-lt"/>
              <a:buAutoNum type="arabicPeriod"/>
            </a:pPr>
            <a:r>
              <a:rPr lang="tr-TR" sz="2000" dirty="0" smtClean="0"/>
              <a:t>Seçeneklerin bugünkü değerlerini </a:t>
            </a:r>
            <a:r>
              <a:rPr lang="tr-TR" sz="2000" dirty="0"/>
              <a:t>elde etmek için fayda ve </a:t>
            </a:r>
            <a:r>
              <a:rPr lang="tr-TR" sz="2000" dirty="0" smtClean="0"/>
              <a:t>maliyetler </a:t>
            </a:r>
            <a:r>
              <a:rPr lang="tr-TR" sz="2000" dirty="0" err="1"/>
              <a:t>iskonto</a:t>
            </a:r>
            <a:r>
              <a:rPr lang="tr-TR" sz="2000" dirty="0"/>
              <a:t> </a:t>
            </a:r>
            <a:r>
              <a:rPr lang="tr-TR" sz="2000" dirty="0" smtClean="0"/>
              <a:t>edilmelidir.</a:t>
            </a:r>
          </a:p>
          <a:p>
            <a:pPr marL="342900" lvl="0" indent="-342900" algn="just">
              <a:spcAft>
                <a:spcPts val="600"/>
              </a:spcAft>
              <a:buFont typeface="+mj-lt"/>
              <a:buAutoNum type="arabicPeriod"/>
            </a:pPr>
            <a:r>
              <a:rPr lang="tr-TR" sz="2000" dirty="0"/>
              <a:t>Her bir alternatifin net bugünkü </a:t>
            </a:r>
            <a:r>
              <a:rPr lang="tr-TR" sz="2000" dirty="0" smtClean="0"/>
              <a:t>değeri hesaplanmalıdır.</a:t>
            </a:r>
          </a:p>
          <a:p>
            <a:pPr marL="342900" lvl="0" indent="-342900" algn="just">
              <a:spcAft>
                <a:spcPts val="600"/>
              </a:spcAft>
              <a:buFont typeface="+mj-lt"/>
              <a:buAutoNum type="arabicPeriod"/>
            </a:pPr>
            <a:r>
              <a:rPr lang="tr-TR" sz="2000" dirty="0"/>
              <a:t>Duyarlılık analizi </a:t>
            </a:r>
            <a:r>
              <a:rPr lang="tr-TR" sz="2000" dirty="0" smtClean="0"/>
              <a:t>yapılmalıdır.</a:t>
            </a:r>
          </a:p>
          <a:p>
            <a:pPr marL="342900" lvl="0" indent="-342900" algn="just">
              <a:spcAft>
                <a:spcPts val="600"/>
              </a:spcAft>
              <a:buFont typeface="+mj-lt"/>
              <a:buAutoNum type="arabicPeriod"/>
            </a:pPr>
            <a:r>
              <a:rPr lang="tr-TR" sz="2000" dirty="0" smtClean="0"/>
              <a:t>Seçenekler karşılaştırılmalı ardından en uygun seçenek tercih edilmelidir.</a:t>
            </a:r>
          </a:p>
        </p:txBody>
      </p:sp>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smtClean="0">
                <a:solidFill>
                  <a:srgbClr val="FF0000"/>
                </a:solidFill>
              </a:rPr>
              <a:t>Fayda-Maliyet Analizi-V</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427143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46</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610115" y="1161835"/>
            <a:ext cx="8117674" cy="4678204"/>
          </a:xfrm>
          <a:prstGeom prst="rect">
            <a:avLst/>
          </a:prstGeom>
          <a:noFill/>
        </p:spPr>
        <p:txBody>
          <a:bodyPr wrap="square" rtlCol="0">
            <a:spAutoFit/>
          </a:bodyPr>
          <a:lstStyle/>
          <a:p>
            <a:pPr lvl="0" algn="just">
              <a:lnSpc>
                <a:spcPct val="115000"/>
              </a:lnSpc>
              <a:spcBef>
                <a:spcPts val="1200"/>
              </a:spcBef>
              <a:spcAft>
                <a:spcPts val="600"/>
              </a:spcAft>
            </a:pPr>
            <a:r>
              <a:rPr lang="tr-TR" sz="2000" dirty="0" smtClean="0"/>
              <a:t>FMA yapılırken «dağılımsal </a:t>
            </a:r>
            <a:r>
              <a:rPr lang="tr-TR" sz="2000" dirty="0"/>
              <a:t>ağırlıklı fayda maliyet </a:t>
            </a:r>
            <a:r>
              <a:rPr lang="tr-TR" sz="2000" dirty="0" smtClean="0"/>
              <a:t>yaklaşımı» önemli bir rol oynamaktadır.</a:t>
            </a:r>
          </a:p>
          <a:p>
            <a:pPr lvl="0" algn="just">
              <a:lnSpc>
                <a:spcPct val="115000"/>
              </a:lnSpc>
              <a:spcBef>
                <a:spcPts val="1200"/>
              </a:spcBef>
              <a:spcAft>
                <a:spcPts val="600"/>
              </a:spcAft>
            </a:pPr>
            <a:r>
              <a:rPr lang="tr-TR" sz="2000" b="1" dirty="0" smtClean="0"/>
              <a:t>Dağılımsal Ağırlıklı Fayda Maliyet Yaklaşımı:</a:t>
            </a:r>
          </a:p>
          <a:p>
            <a:pPr lvl="0" algn="just">
              <a:lnSpc>
                <a:spcPct val="115000"/>
              </a:lnSpc>
              <a:spcBef>
                <a:spcPts val="1200"/>
              </a:spcBef>
              <a:spcAft>
                <a:spcPts val="600"/>
              </a:spcAft>
            </a:pPr>
            <a:r>
              <a:rPr lang="tr-TR" sz="2000" dirty="0"/>
              <a:t>B</a:t>
            </a:r>
            <a:r>
              <a:rPr lang="tr-TR" sz="2000" dirty="0" smtClean="0"/>
              <a:t>ir </a:t>
            </a:r>
            <a:r>
              <a:rPr lang="tr-TR" sz="2000" dirty="0"/>
              <a:t>düzenlemenin veya politikanın fayda ve maliyetlerini değerlendirmek için kullanılan bir metodolojidir. Bu yaklaşım, faydaların ve maliyetlerin toplumun farklı kesimleri veya paydaşları üzerindeki dağılımını dikkate alarak daha kapsamlı bir analiz yapmayı </a:t>
            </a:r>
            <a:r>
              <a:rPr lang="tr-TR" sz="2000" dirty="0" smtClean="0"/>
              <a:t>amaçlamaktadır.</a:t>
            </a:r>
            <a:endParaRPr lang="tr-TR" sz="2000" dirty="0"/>
          </a:p>
          <a:p>
            <a:pPr lvl="0" algn="just">
              <a:lnSpc>
                <a:spcPct val="115000"/>
              </a:lnSpc>
              <a:spcBef>
                <a:spcPts val="1200"/>
              </a:spcBef>
              <a:spcAft>
                <a:spcPts val="600"/>
              </a:spcAft>
            </a:pPr>
            <a:r>
              <a:rPr lang="tr-TR" sz="2000" dirty="0"/>
              <a:t>Bu yaklaşıma göre, bir düzenleme veya politikanın faydaları ve maliyetleri genellikle toplumun farklı gruplarına farklı şekilde </a:t>
            </a:r>
            <a:r>
              <a:rPr lang="tr-TR" sz="2000" dirty="0" smtClean="0"/>
              <a:t>dağılmakta olup bu </a:t>
            </a:r>
            <a:r>
              <a:rPr lang="tr-TR" sz="2000" dirty="0"/>
              <a:t>farklı dağılımları dikkate alarak düzenlemenin toplumdaki genel etkisini daha iyi anlamak için </a:t>
            </a:r>
            <a:r>
              <a:rPr lang="tr-TR" sz="2000" dirty="0" smtClean="0"/>
              <a:t>kullanılmaktadır.</a:t>
            </a:r>
            <a:endParaRPr lang="tr-TR" sz="2000" dirty="0"/>
          </a:p>
        </p:txBody>
      </p:sp>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smtClean="0">
                <a:solidFill>
                  <a:srgbClr val="FF0000"/>
                </a:solidFill>
              </a:rPr>
              <a:t>Fayda-Maliyet Analizi-</a:t>
            </a:r>
            <a:r>
              <a:rPr lang="tr-TR" sz="2400" b="1" dirty="0" err="1" smtClean="0">
                <a:solidFill>
                  <a:srgbClr val="FF0000"/>
                </a:solidFill>
              </a:rPr>
              <a:t>Dağılımsal</a:t>
            </a:r>
            <a:r>
              <a:rPr lang="tr-TR" sz="2400" b="1" dirty="0" smtClean="0">
                <a:solidFill>
                  <a:srgbClr val="FF0000"/>
                </a:solidFill>
              </a:rPr>
              <a:t> Ağırlıklı FM Yaklaşımı-I</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5712090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47</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610115" y="1161835"/>
            <a:ext cx="8117674" cy="4888261"/>
          </a:xfrm>
          <a:prstGeom prst="rect">
            <a:avLst/>
          </a:prstGeom>
          <a:noFill/>
        </p:spPr>
        <p:txBody>
          <a:bodyPr wrap="square" rtlCol="0">
            <a:spAutoFit/>
          </a:bodyPr>
          <a:lstStyle/>
          <a:p>
            <a:pPr lvl="0" algn="just">
              <a:lnSpc>
                <a:spcPct val="115000"/>
              </a:lnSpc>
              <a:spcBef>
                <a:spcPts val="1200"/>
              </a:spcBef>
              <a:spcAft>
                <a:spcPts val="600"/>
              </a:spcAft>
            </a:pPr>
            <a:r>
              <a:rPr lang="tr-TR" sz="2000" b="1" dirty="0"/>
              <a:t>Bu </a:t>
            </a:r>
            <a:r>
              <a:rPr lang="tr-TR" sz="2000" b="1" dirty="0" smtClean="0"/>
              <a:t>yaklaşım genellikle 4 adımdan oluşmaktadır.</a:t>
            </a:r>
          </a:p>
          <a:p>
            <a:pPr lvl="0" algn="just">
              <a:lnSpc>
                <a:spcPct val="115000"/>
              </a:lnSpc>
              <a:spcBef>
                <a:spcPts val="1200"/>
              </a:spcBef>
              <a:spcAft>
                <a:spcPts val="600"/>
              </a:spcAft>
            </a:pPr>
            <a:r>
              <a:rPr lang="tr-TR" sz="2000" b="1" dirty="0" smtClean="0"/>
              <a:t>1. Fayda ve Maliyetlerin Belirlenmesi: </a:t>
            </a:r>
            <a:r>
              <a:rPr lang="tr-TR" sz="2000" dirty="0" smtClean="0"/>
              <a:t>Düzenlemenin </a:t>
            </a:r>
            <a:r>
              <a:rPr lang="tr-TR" sz="2000" dirty="0"/>
              <a:t>veya politikanın olası </a:t>
            </a:r>
            <a:r>
              <a:rPr lang="tr-TR" sz="2000" dirty="0" smtClean="0"/>
              <a:t>fayda </a:t>
            </a:r>
            <a:r>
              <a:rPr lang="tr-TR" sz="2000" dirty="0"/>
              <a:t>ve maliyetleri </a:t>
            </a:r>
            <a:r>
              <a:rPr lang="tr-TR" sz="2000" dirty="0" smtClean="0"/>
              <a:t>tespit edilmektedir. </a:t>
            </a:r>
          </a:p>
          <a:p>
            <a:pPr lvl="0" algn="just">
              <a:lnSpc>
                <a:spcPct val="115000"/>
              </a:lnSpc>
              <a:spcBef>
                <a:spcPts val="1200"/>
              </a:spcBef>
              <a:spcAft>
                <a:spcPts val="600"/>
              </a:spcAft>
            </a:pPr>
            <a:r>
              <a:rPr lang="tr-TR" sz="2000" b="1" dirty="0" smtClean="0"/>
              <a:t>2. Fayda ve Maliyetlerin Gruplara Ayrılması: </a:t>
            </a:r>
            <a:r>
              <a:rPr lang="tr-TR" sz="2000" dirty="0" smtClean="0"/>
              <a:t>Politikanın fayda </a:t>
            </a:r>
            <a:r>
              <a:rPr lang="tr-TR" sz="2000" dirty="0"/>
              <a:t>ve </a:t>
            </a:r>
            <a:r>
              <a:rPr lang="tr-TR" sz="2000" dirty="0" smtClean="0"/>
              <a:t>maliyetlerinin </a:t>
            </a:r>
            <a:r>
              <a:rPr lang="tr-TR" sz="2000" dirty="0"/>
              <a:t>farklı gruplar arasında nasıl </a:t>
            </a:r>
            <a:r>
              <a:rPr lang="tr-TR" sz="2000" dirty="0" smtClean="0"/>
              <a:t>dağıldığı belirlenmelidir. </a:t>
            </a:r>
          </a:p>
          <a:p>
            <a:pPr lvl="0" algn="just">
              <a:lnSpc>
                <a:spcPct val="115000"/>
              </a:lnSpc>
              <a:spcBef>
                <a:spcPts val="1200"/>
              </a:spcBef>
              <a:spcAft>
                <a:spcPts val="600"/>
              </a:spcAft>
            </a:pPr>
            <a:r>
              <a:rPr lang="tr-TR" sz="2000" b="1" dirty="0"/>
              <a:t>3. </a:t>
            </a:r>
            <a:r>
              <a:rPr lang="tr-TR" sz="2000" b="1" dirty="0" err="1"/>
              <a:t>Dağılımsal</a:t>
            </a:r>
            <a:r>
              <a:rPr lang="tr-TR" sz="2000" b="1" dirty="0"/>
              <a:t> Ağırlıkların Belirlenmesi: </a:t>
            </a:r>
            <a:r>
              <a:rPr lang="tr-TR" sz="2000" dirty="0"/>
              <a:t>Fayda ve maliyetlerin her bir grubun etkilenme derecesine göre </a:t>
            </a:r>
            <a:r>
              <a:rPr lang="tr-TR" sz="2000" dirty="0" err="1"/>
              <a:t>ağırlıklandırılması</a:t>
            </a:r>
            <a:r>
              <a:rPr lang="tr-TR" sz="2000" dirty="0"/>
              <a:t> gerekmektedir. Bu ağırlıklar, politikanın belirli gruplar üzerindeki etkisini yansıtmak için kullanılmaktadır. </a:t>
            </a:r>
          </a:p>
          <a:p>
            <a:pPr lvl="0" algn="just">
              <a:lnSpc>
                <a:spcPct val="115000"/>
              </a:lnSpc>
              <a:spcBef>
                <a:spcPts val="1200"/>
              </a:spcBef>
              <a:spcAft>
                <a:spcPts val="600"/>
              </a:spcAft>
            </a:pPr>
            <a:r>
              <a:rPr lang="tr-TR" sz="2000" b="1" dirty="0"/>
              <a:t>4. Analiz ve Değerlendirme: </a:t>
            </a:r>
            <a:r>
              <a:rPr lang="tr-TR" sz="2000" dirty="0"/>
              <a:t>Elde edilen bilgiler ışığında politikanın toplam fayda ve </a:t>
            </a:r>
            <a:r>
              <a:rPr lang="tr-TR" sz="2000" dirty="0" smtClean="0"/>
              <a:t>maliyetleri, </a:t>
            </a:r>
            <a:r>
              <a:rPr lang="tr-TR" sz="2000" dirty="0"/>
              <a:t>politika tarafından etkilenen farklı gruplar için ayrı ayrı hesaplanabilir ve değerlendirilebilir. </a:t>
            </a:r>
          </a:p>
        </p:txBody>
      </p:sp>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a:solidFill>
                  <a:srgbClr val="FF0000"/>
                </a:solidFill>
              </a:rPr>
              <a:t>Fayda-Maliyet Analizi-</a:t>
            </a:r>
            <a:r>
              <a:rPr lang="tr-TR" sz="2400" b="1" dirty="0" err="1">
                <a:solidFill>
                  <a:srgbClr val="FF0000"/>
                </a:solidFill>
              </a:rPr>
              <a:t>Dağılımsal</a:t>
            </a:r>
            <a:r>
              <a:rPr lang="tr-TR" sz="2400" b="1" dirty="0">
                <a:solidFill>
                  <a:srgbClr val="FF0000"/>
                </a:solidFill>
              </a:rPr>
              <a:t> Ağırlıklı FM </a:t>
            </a:r>
            <a:r>
              <a:rPr lang="tr-TR" sz="2400" b="1" dirty="0" smtClean="0">
                <a:solidFill>
                  <a:srgbClr val="FF0000"/>
                </a:solidFill>
              </a:rPr>
              <a:t>Yaklaşımı-II</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117405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48</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500694" y="1112344"/>
            <a:ext cx="8117674" cy="4324261"/>
          </a:xfrm>
          <a:prstGeom prst="rect">
            <a:avLst/>
          </a:prstGeom>
          <a:noFill/>
        </p:spPr>
        <p:txBody>
          <a:bodyPr wrap="square" rtlCol="0">
            <a:spAutoFit/>
          </a:bodyPr>
          <a:lstStyle/>
          <a:p>
            <a:pPr lvl="0" algn="just">
              <a:spcAft>
                <a:spcPts val="600"/>
              </a:spcAft>
            </a:pPr>
            <a:r>
              <a:rPr lang="tr-TR" sz="2000" dirty="0" smtClean="0"/>
              <a:t>ÇKKA, karar </a:t>
            </a:r>
            <a:r>
              <a:rPr lang="tr-TR" sz="2000" dirty="0"/>
              <a:t>alıcının belirttiği tercihlerine göre tutarlı bir biçimde hareket etmesi durumunda karar seçeneklerinin nasıl sıralandığını ve hangi seçeneğin tercih edilmesi gerektiğini </a:t>
            </a:r>
            <a:r>
              <a:rPr lang="tr-TR" sz="2000" dirty="0" smtClean="0"/>
              <a:t>göstermektedir.</a:t>
            </a:r>
          </a:p>
          <a:p>
            <a:pPr lvl="0" algn="just">
              <a:spcAft>
                <a:spcPts val="600"/>
              </a:spcAft>
            </a:pPr>
            <a:r>
              <a:rPr lang="tr-TR" sz="2000" dirty="0" smtClean="0"/>
              <a:t>FMA, </a:t>
            </a:r>
            <a:r>
              <a:rPr lang="tr-TR" sz="2000" dirty="0"/>
              <a:t>düzenleme seçeneklerinin etkisini parasal olarak ölçme çabası ile karakterize edilen bir </a:t>
            </a:r>
            <a:r>
              <a:rPr lang="tr-TR" sz="2000" dirty="0" smtClean="0"/>
              <a:t>yöntemken; </a:t>
            </a:r>
            <a:r>
              <a:rPr lang="tr-TR" sz="2000" dirty="0" err="1" smtClean="0"/>
              <a:t>ÇKKA’da</a:t>
            </a:r>
            <a:r>
              <a:rPr lang="tr-TR" sz="2000" dirty="0" smtClean="0"/>
              <a:t> parasal </a:t>
            </a:r>
            <a:r>
              <a:rPr lang="tr-TR" sz="2000" dirty="0"/>
              <a:t>ya da parasal olmayan nitelikte ve farklı ölçüm birimleriyle ifade edilebilecek geniş yelpazeye yayılan </a:t>
            </a:r>
            <a:r>
              <a:rPr lang="tr-TR" sz="2000" dirty="0" smtClean="0"/>
              <a:t>kıstaslar, seçeneklerin </a:t>
            </a:r>
            <a:r>
              <a:rPr lang="tr-TR" sz="2000" dirty="0"/>
              <a:t>değerlendirilmesinde kullanılabilmektedir. </a:t>
            </a:r>
            <a:endParaRPr lang="tr-TR" sz="2000" dirty="0" smtClean="0"/>
          </a:p>
          <a:p>
            <a:pPr lvl="0" algn="just">
              <a:spcAft>
                <a:spcPts val="600"/>
              </a:spcAft>
            </a:pPr>
            <a:r>
              <a:rPr lang="tr-TR" sz="2000" dirty="0"/>
              <a:t>Karmaşık yapılı ve farklı ölçüm birimleriyle (parasal/nicel/nitel) karakterize edilen çok çeşitli etkileri olabilecek düzenlemelerin karşılaştırmalı analizi için uygun bir yöntemdir. </a:t>
            </a:r>
            <a:r>
              <a:rPr lang="tr-TR" sz="2000" dirty="0" err="1"/>
              <a:t>FMA’ya</a:t>
            </a:r>
            <a:r>
              <a:rPr lang="tr-TR" sz="2000" dirty="0"/>
              <a:t> göre daha bütüncül ve şeffaf </a:t>
            </a:r>
            <a:r>
              <a:rPr lang="tr-TR" sz="2000" dirty="0" smtClean="0"/>
              <a:t>olması, </a:t>
            </a:r>
            <a:r>
              <a:rPr lang="tr-TR" sz="2000" dirty="0"/>
              <a:t>yöntemin en önemli başarı faktörü olarak değerlendirilmektedir</a:t>
            </a:r>
            <a:r>
              <a:rPr lang="tr-TR" sz="2000" dirty="0" smtClean="0"/>
              <a:t>.</a:t>
            </a:r>
          </a:p>
          <a:p>
            <a:pPr lvl="0" algn="just">
              <a:spcAft>
                <a:spcPts val="600"/>
              </a:spcAft>
            </a:pPr>
            <a:r>
              <a:rPr lang="tr-TR" sz="2000" dirty="0"/>
              <a:t>Bu yöntem, bir kararın birden fazla kıstasa göre değerlendirilmesini ve farklı seçenekler arasında karşılaştırılmasını </a:t>
            </a:r>
            <a:r>
              <a:rPr lang="tr-TR" sz="2000" dirty="0" smtClean="0"/>
              <a:t>sağlamaktadır.</a:t>
            </a:r>
            <a:endParaRPr lang="tr-TR" sz="2000" dirty="0"/>
          </a:p>
        </p:txBody>
      </p:sp>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smtClean="0">
                <a:solidFill>
                  <a:srgbClr val="FF0000"/>
                </a:solidFill>
              </a:rPr>
              <a:t>Çok </a:t>
            </a:r>
            <a:r>
              <a:rPr lang="tr-TR" sz="2400" b="1" dirty="0" err="1">
                <a:solidFill>
                  <a:srgbClr val="FF0000"/>
                </a:solidFill>
              </a:rPr>
              <a:t>Kıstaslı</a:t>
            </a:r>
            <a:r>
              <a:rPr lang="tr-TR" sz="2400" b="1" dirty="0">
                <a:solidFill>
                  <a:srgbClr val="FF0000"/>
                </a:solidFill>
              </a:rPr>
              <a:t> Karar </a:t>
            </a:r>
            <a:r>
              <a:rPr lang="tr-TR" sz="2400" b="1" dirty="0" smtClean="0">
                <a:solidFill>
                  <a:srgbClr val="FF0000"/>
                </a:solidFill>
              </a:rPr>
              <a:t>Analizi-I</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7265079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49</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081930"/>
            <a:ext cx="8117674" cy="4324261"/>
          </a:xfrm>
          <a:prstGeom prst="rect">
            <a:avLst/>
          </a:prstGeom>
          <a:noFill/>
        </p:spPr>
        <p:txBody>
          <a:bodyPr wrap="square" rtlCol="0">
            <a:spAutoFit/>
          </a:bodyPr>
          <a:lstStyle/>
          <a:p>
            <a:pPr lvl="0" algn="just">
              <a:spcAft>
                <a:spcPts val="600"/>
              </a:spcAft>
            </a:pPr>
            <a:r>
              <a:rPr lang="tr-TR" sz="2000" dirty="0"/>
              <a:t>Kıstas, düzenlemenin amacına yönelik olarak performansın ölçülebilmesi için </a:t>
            </a:r>
            <a:r>
              <a:rPr lang="tr-TR" sz="2000" dirty="0" smtClean="0"/>
              <a:t>kullanılmaktadır. </a:t>
            </a:r>
            <a:r>
              <a:rPr lang="tr-TR" sz="2000" dirty="0"/>
              <a:t>Kıstasların, belirlenmiş olan amaçların yerine getirilmesine hizmet edecek şekilde tanımlanması gerekmektedir. </a:t>
            </a:r>
            <a:endParaRPr lang="tr-TR" sz="2000" dirty="0" smtClean="0"/>
          </a:p>
          <a:p>
            <a:pPr lvl="0" algn="just">
              <a:spcAft>
                <a:spcPts val="600"/>
              </a:spcAft>
            </a:pPr>
            <a:r>
              <a:rPr lang="tr-TR" sz="2000" dirty="0" smtClean="0"/>
              <a:t>En </a:t>
            </a:r>
            <a:r>
              <a:rPr lang="tr-TR" sz="2000" dirty="0"/>
              <a:t>genel ifadeyle bir düzenlemenin ekonomik, sosyal ya da çevresel bir iyileşme sağlamak amacıyla hayata geçirilmesi amaçlanıyorsa, karar almada kullanılacak kıstasların da ekonomik, sosyal ve çevresel nitelikli ilerlemeyi ölçmeye hizmet edecek kıstaslar olarak tanımlanması gerekmektedir. </a:t>
            </a:r>
            <a:endParaRPr lang="tr-TR" sz="2000" dirty="0" smtClean="0"/>
          </a:p>
          <a:p>
            <a:pPr lvl="0" algn="just">
              <a:spcAft>
                <a:spcPts val="600"/>
              </a:spcAft>
            </a:pPr>
            <a:r>
              <a:rPr lang="tr-TR" sz="2000" dirty="0"/>
              <a:t>Kıstaslar, seçenek değerlendirmesini ve birbirleri ile kıyaslanmasını en rahat ve anlaşılır şekilde yapabilecek ölçüde olabildiğince spesifik olarak tanımlanmalıdır. </a:t>
            </a:r>
            <a:endParaRPr lang="tr-TR" sz="2000" dirty="0" smtClean="0"/>
          </a:p>
          <a:p>
            <a:pPr lvl="0" algn="just">
              <a:spcAft>
                <a:spcPts val="600"/>
              </a:spcAft>
            </a:pPr>
            <a:r>
              <a:rPr lang="tr-TR" sz="2000" dirty="0"/>
              <a:t>Çok </a:t>
            </a:r>
            <a:r>
              <a:rPr lang="tr-TR" sz="2000" dirty="0" err="1"/>
              <a:t>kıstaslı</a:t>
            </a:r>
            <a:r>
              <a:rPr lang="tr-TR" sz="2000" dirty="0"/>
              <a:t> puanlama tekniğinde amaç her seçeneğin karar alıcı nezdindeki tercih edilebilirliğini ölçen puan elde etmektir. Elde edilecek puan, seçeneğin “</a:t>
            </a:r>
            <a:r>
              <a:rPr lang="tr-TR" sz="2000" dirty="0" err="1"/>
              <a:t>değer”ini</a:t>
            </a:r>
            <a:r>
              <a:rPr lang="tr-TR" sz="2000" dirty="0"/>
              <a:t> ifade edecektir</a:t>
            </a:r>
            <a:r>
              <a:rPr lang="tr-TR" sz="2000" dirty="0" smtClean="0"/>
              <a:t>.</a:t>
            </a:r>
          </a:p>
        </p:txBody>
      </p:sp>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smtClean="0">
                <a:solidFill>
                  <a:srgbClr val="FF0000"/>
                </a:solidFill>
              </a:rPr>
              <a:t>Çok </a:t>
            </a:r>
            <a:r>
              <a:rPr lang="tr-TR" sz="2400" b="1" dirty="0" err="1">
                <a:solidFill>
                  <a:srgbClr val="FF0000"/>
                </a:solidFill>
              </a:rPr>
              <a:t>Kıstaslı</a:t>
            </a:r>
            <a:r>
              <a:rPr lang="tr-TR" sz="2400" b="1" dirty="0">
                <a:solidFill>
                  <a:srgbClr val="FF0000"/>
                </a:solidFill>
              </a:rPr>
              <a:t> Karar </a:t>
            </a:r>
            <a:r>
              <a:rPr lang="tr-TR" sz="2400" b="1" dirty="0" smtClean="0">
                <a:solidFill>
                  <a:srgbClr val="FF0000"/>
                </a:solidFill>
              </a:rPr>
              <a:t>Analizi-II</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62824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5</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230923"/>
            <a:ext cx="8117674" cy="3477875"/>
          </a:xfrm>
          <a:prstGeom prst="rect">
            <a:avLst/>
          </a:prstGeom>
          <a:noFill/>
        </p:spPr>
        <p:txBody>
          <a:bodyPr wrap="square" rtlCol="0">
            <a:spAutoFit/>
          </a:bodyPr>
          <a:lstStyle/>
          <a:p>
            <a:pPr algn="just"/>
            <a:r>
              <a:rPr lang="tr-TR" sz="2000" dirty="0" smtClean="0"/>
              <a:t>DEA, </a:t>
            </a:r>
            <a:r>
              <a:rPr lang="tr-TR" sz="2000" dirty="0"/>
              <a:t>mevcut ve yeni </a:t>
            </a:r>
            <a:r>
              <a:rPr lang="tr-TR" sz="2000" dirty="0" smtClean="0"/>
              <a:t>çıkarılacak </a:t>
            </a:r>
            <a:r>
              <a:rPr lang="tr-TR" sz="2000" dirty="0"/>
              <a:t>düzenlemelerin muhtemel </a:t>
            </a:r>
            <a:r>
              <a:rPr lang="tr-TR" sz="2000" b="1" dirty="0">
                <a:solidFill>
                  <a:srgbClr val="3366FF"/>
                </a:solidFill>
              </a:rPr>
              <a:t>fayda</a:t>
            </a:r>
            <a:r>
              <a:rPr lang="tr-TR" sz="2000" dirty="0"/>
              <a:t> ve </a:t>
            </a:r>
            <a:r>
              <a:rPr lang="tr-TR" sz="2000" b="1" dirty="0">
                <a:solidFill>
                  <a:srgbClr val="3366FF"/>
                </a:solidFill>
              </a:rPr>
              <a:t>maliyetleri</a:t>
            </a:r>
            <a:r>
              <a:rPr lang="tr-TR" sz="2000" dirty="0"/>
              <a:t> ile </a:t>
            </a:r>
            <a:r>
              <a:rPr lang="tr-TR" sz="2000" b="1" dirty="0" smtClean="0">
                <a:solidFill>
                  <a:srgbClr val="3366FF"/>
                </a:solidFill>
              </a:rPr>
              <a:t>olumlu</a:t>
            </a:r>
            <a:r>
              <a:rPr lang="tr-TR" sz="2000" dirty="0" smtClean="0"/>
              <a:t> ve </a:t>
            </a:r>
            <a:r>
              <a:rPr lang="tr-TR" sz="2000" b="1" dirty="0">
                <a:solidFill>
                  <a:srgbClr val="3366FF"/>
                </a:solidFill>
              </a:rPr>
              <a:t>olumsuz</a:t>
            </a:r>
            <a:r>
              <a:rPr lang="tr-TR" sz="2000" dirty="0"/>
              <a:t> etkilerinin sistematik olarak incelenmesini sağlayan genel kabul görmüş bir </a:t>
            </a:r>
            <a:r>
              <a:rPr lang="tr-TR" sz="2000" b="1" dirty="0">
                <a:solidFill>
                  <a:srgbClr val="3366FF"/>
                </a:solidFill>
              </a:rPr>
              <a:t>yönetişim</a:t>
            </a:r>
            <a:r>
              <a:rPr lang="tr-TR" sz="2000" dirty="0"/>
              <a:t> aracıdır. </a:t>
            </a:r>
            <a:endParaRPr lang="tr-TR" sz="2000" dirty="0" smtClean="0"/>
          </a:p>
          <a:p>
            <a:pPr algn="just"/>
            <a:endParaRPr lang="tr-TR" sz="2000" dirty="0"/>
          </a:p>
          <a:p>
            <a:pPr algn="just"/>
            <a:r>
              <a:rPr lang="tr-TR" sz="2000" dirty="0"/>
              <a:t>DEA, genel kabul görmüş </a:t>
            </a:r>
            <a:r>
              <a:rPr lang="tr-TR" sz="2000" b="1" dirty="0">
                <a:solidFill>
                  <a:srgbClr val="3366FF"/>
                </a:solidFill>
              </a:rPr>
              <a:t>tek bir şekli</a:t>
            </a:r>
            <a:r>
              <a:rPr lang="tr-TR" sz="2000" dirty="0"/>
              <a:t>, </a:t>
            </a:r>
            <a:r>
              <a:rPr lang="tr-TR" sz="2000" b="1" dirty="0">
                <a:solidFill>
                  <a:srgbClr val="3366FF"/>
                </a:solidFill>
              </a:rPr>
              <a:t>kapsamı</a:t>
            </a:r>
            <a:r>
              <a:rPr lang="tr-TR" sz="2000" dirty="0"/>
              <a:t> veya </a:t>
            </a:r>
            <a:r>
              <a:rPr lang="tr-TR" sz="2000" b="1" dirty="0">
                <a:solidFill>
                  <a:srgbClr val="3366FF"/>
                </a:solidFill>
              </a:rPr>
              <a:t>şablonu</a:t>
            </a:r>
            <a:r>
              <a:rPr lang="tr-TR" sz="2000" dirty="0"/>
              <a:t> olan </a:t>
            </a:r>
            <a:r>
              <a:rPr lang="tr-TR" sz="2000"/>
              <a:t>ve </a:t>
            </a:r>
            <a:r>
              <a:rPr lang="tr-TR" sz="2000" smtClean="0"/>
              <a:t>«her </a:t>
            </a:r>
            <a:r>
              <a:rPr lang="tr-TR" sz="2000" dirty="0"/>
              <a:t>ülkeye uyan </a:t>
            </a:r>
            <a:r>
              <a:rPr lang="tr-TR" sz="2000"/>
              <a:t>bir </a:t>
            </a:r>
            <a:r>
              <a:rPr lang="tr-TR" sz="2000" smtClean="0"/>
              <a:t>araç» </a:t>
            </a:r>
            <a:r>
              <a:rPr lang="tr-TR" sz="2000" dirty="0"/>
              <a:t>değildir. </a:t>
            </a:r>
            <a:endParaRPr lang="tr-TR" sz="2000" dirty="0" smtClean="0"/>
          </a:p>
          <a:p>
            <a:pPr algn="just"/>
            <a:endParaRPr lang="tr-TR" sz="2000" dirty="0"/>
          </a:p>
          <a:p>
            <a:pPr algn="just"/>
            <a:r>
              <a:rPr lang="tr-TR" sz="2000" dirty="0" smtClean="0"/>
              <a:t>Analizin </a:t>
            </a:r>
            <a:r>
              <a:rPr lang="tr-TR" sz="2000" dirty="0"/>
              <a:t>rolü, hedefleri, derinliği, yapılış şekli ve kullanılan teknikler ülkeden ülkeye </a:t>
            </a:r>
            <a:r>
              <a:rPr lang="tr-TR" sz="2000" b="1" dirty="0">
                <a:solidFill>
                  <a:srgbClr val="3366FF"/>
                </a:solidFill>
              </a:rPr>
              <a:t>farklılık</a:t>
            </a:r>
            <a:r>
              <a:rPr lang="tr-TR" sz="2000" dirty="0"/>
              <a:t> göstermekte; her ülke kendi </a:t>
            </a:r>
            <a:r>
              <a:rPr lang="tr-TR" sz="2000" b="1" dirty="0">
                <a:solidFill>
                  <a:srgbClr val="3366FF"/>
                </a:solidFill>
              </a:rPr>
              <a:t>politik</a:t>
            </a:r>
            <a:r>
              <a:rPr lang="tr-TR" sz="2000" dirty="0"/>
              <a:t>, </a:t>
            </a:r>
            <a:r>
              <a:rPr lang="tr-TR" sz="2000" b="1" dirty="0">
                <a:solidFill>
                  <a:srgbClr val="3366FF"/>
                </a:solidFill>
              </a:rPr>
              <a:t>idari</a:t>
            </a:r>
            <a:r>
              <a:rPr lang="tr-TR" sz="2000" dirty="0"/>
              <a:t>, </a:t>
            </a:r>
            <a:r>
              <a:rPr lang="tr-TR" sz="2000" b="1" dirty="0">
                <a:solidFill>
                  <a:srgbClr val="3366FF"/>
                </a:solidFill>
              </a:rPr>
              <a:t>toplumsal yapısına</a:t>
            </a:r>
            <a:r>
              <a:rPr lang="tr-TR" sz="2000" dirty="0"/>
              <a:t> ve düzenleme kültürüne uyan bir DEA yaklaşımını </a:t>
            </a:r>
            <a:r>
              <a:rPr lang="tr-TR" sz="2000" dirty="0" smtClean="0"/>
              <a:t>benimsemektedir.</a:t>
            </a:r>
            <a:endParaRPr lang="tr-TR" sz="2000" dirty="0"/>
          </a:p>
          <a:p>
            <a:endParaRPr lang="tr-TR" sz="2000" dirty="0"/>
          </a:p>
        </p:txBody>
      </p:sp>
      <p:sp>
        <p:nvSpPr>
          <p:cNvPr id="11" name="Metin kutusu 10"/>
          <p:cNvSpPr txBox="1"/>
          <p:nvPr/>
        </p:nvSpPr>
        <p:spPr>
          <a:xfrm>
            <a:off x="702479" y="562046"/>
            <a:ext cx="8117673" cy="461665"/>
          </a:xfrm>
          <a:prstGeom prst="rect">
            <a:avLst/>
          </a:prstGeom>
          <a:noFill/>
        </p:spPr>
        <p:txBody>
          <a:bodyPr wrap="square" rtlCol="0">
            <a:spAutoFit/>
          </a:bodyPr>
          <a:lstStyle/>
          <a:p>
            <a:pPr algn="just"/>
            <a:r>
              <a:rPr lang="tr-TR" sz="2400" b="1" dirty="0" smtClean="0">
                <a:solidFill>
                  <a:srgbClr val="FF0000"/>
                </a:solidFill>
              </a:rPr>
              <a:t>DEA Nedir ve Ne Değildir?</a:t>
            </a:r>
            <a:endParaRPr lang="tr-TR" sz="2400" b="1" dirty="0">
              <a:solidFill>
                <a:srgbClr val="FF0000"/>
              </a:solidFill>
            </a:endParaRPr>
          </a:p>
        </p:txBody>
      </p:sp>
    </p:spTree>
    <p:extLst>
      <p:ext uri="{BB962C8B-B14F-4D97-AF65-F5344CB8AC3E}">
        <p14:creationId xmlns:p14="http://schemas.microsoft.com/office/powerpoint/2010/main" val="22524588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50</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081930"/>
            <a:ext cx="8117674" cy="3562514"/>
          </a:xfrm>
          <a:prstGeom prst="rect">
            <a:avLst/>
          </a:prstGeom>
          <a:noFill/>
        </p:spPr>
        <p:txBody>
          <a:bodyPr wrap="square" rtlCol="0">
            <a:spAutoFit/>
          </a:bodyPr>
          <a:lstStyle/>
          <a:p>
            <a:pPr lvl="0" algn="just">
              <a:lnSpc>
                <a:spcPct val="115000"/>
              </a:lnSpc>
              <a:spcBef>
                <a:spcPts val="1200"/>
              </a:spcBef>
              <a:spcAft>
                <a:spcPts val="600"/>
              </a:spcAft>
            </a:pPr>
            <a:r>
              <a:rPr lang="tr-TR" sz="1700" b="1" dirty="0" smtClean="0"/>
              <a:t>Karar </a:t>
            </a:r>
            <a:r>
              <a:rPr lang="tr-TR" sz="1700" b="1" dirty="0"/>
              <a:t>Kriterlerinin </a:t>
            </a:r>
            <a:r>
              <a:rPr lang="tr-TR" sz="1700" b="1" dirty="0" smtClean="0"/>
              <a:t>Belirlenmesi: </a:t>
            </a:r>
            <a:r>
              <a:rPr lang="tr-TR" sz="1700" dirty="0"/>
              <a:t>K</a:t>
            </a:r>
            <a:r>
              <a:rPr lang="tr-TR" sz="1700" dirty="0" smtClean="0"/>
              <a:t>arar </a:t>
            </a:r>
            <a:r>
              <a:rPr lang="tr-TR" sz="1700" dirty="0"/>
              <a:t>alınırken göz önünde bulundurulması gereken kriterler </a:t>
            </a:r>
            <a:r>
              <a:rPr lang="tr-TR" sz="1700" dirty="0" smtClean="0"/>
              <a:t>tanımlanmaktadır. Örneğin, politika kapsamında kadın ile ilgili daha fazla kriter belirlenebilir.</a:t>
            </a:r>
            <a:endParaRPr lang="tr-TR" sz="1700" b="1" dirty="0"/>
          </a:p>
          <a:p>
            <a:pPr lvl="0" algn="just">
              <a:lnSpc>
                <a:spcPct val="115000"/>
              </a:lnSpc>
              <a:spcBef>
                <a:spcPts val="1200"/>
              </a:spcBef>
              <a:spcAft>
                <a:spcPts val="600"/>
              </a:spcAft>
            </a:pPr>
            <a:r>
              <a:rPr lang="tr-TR" sz="1700" b="1" dirty="0" smtClean="0"/>
              <a:t>Kriter </a:t>
            </a:r>
            <a:r>
              <a:rPr lang="tr-TR" sz="1700" b="1" dirty="0"/>
              <a:t>Ağırlıklarının </a:t>
            </a:r>
            <a:r>
              <a:rPr lang="tr-TR" sz="1700" b="1" dirty="0" smtClean="0"/>
              <a:t>Belirlenmesi: </a:t>
            </a:r>
            <a:r>
              <a:rPr lang="tr-TR" sz="1700" dirty="0"/>
              <a:t>Her bir kriterin önem derecesi, yani ağırlığı </a:t>
            </a:r>
            <a:r>
              <a:rPr lang="tr-TR" sz="1700" dirty="0" smtClean="0"/>
              <a:t>belirlenmektedir. </a:t>
            </a:r>
            <a:r>
              <a:rPr lang="tr-TR" sz="1700" dirty="0"/>
              <a:t>Bu ağırlıklar, karar verenlerin tercihlerine ve önceliklerine göre </a:t>
            </a:r>
            <a:r>
              <a:rPr lang="tr-TR" sz="1700" dirty="0" smtClean="0"/>
              <a:t>belirlenebilmektedir.</a:t>
            </a:r>
            <a:endParaRPr lang="tr-TR" sz="1700" b="1" dirty="0"/>
          </a:p>
          <a:p>
            <a:pPr lvl="0" algn="just">
              <a:lnSpc>
                <a:spcPct val="115000"/>
              </a:lnSpc>
              <a:spcBef>
                <a:spcPts val="1200"/>
              </a:spcBef>
              <a:spcAft>
                <a:spcPts val="600"/>
              </a:spcAft>
            </a:pPr>
            <a:r>
              <a:rPr lang="tr-TR" sz="1700" b="1" dirty="0"/>
              <a:t>Seçeneklerin </a:t>
            </a:r>
            <a:r>
              <a:rPr lang="tr-TR" sz="1700" b="1" dirty="0" smtClean="0"/>
              <a:t>Değerlendirilmesi: </a:t>
            </a:r>
            <a:r>
              <a:rPr lang="tr-TR" sz="1700" dirty="0" smtClean="0"/>
              <a:t>Değerlendirilecek </a:t>
            </a:r>
            <a:r>
              <a:rPr lang="tr-TR" sz="1700" dirty="0"/>
              <a:t>farklı seçenekler (veya alternatifler) </a:t>
            </a:r>
            <a:r>
              <a:rPr lang="tr-TR" sz="1700" dirty="0" smtClean="0"/>
              <a:t>tanımlanmaktadır. </a:t>
            </a:r>
            <a:r>
              <a:rPr lang="tr-TR" sz="1700" dirty="0"/>
              <a:t>Her bir seçenek, belirlenen kriterlere göre </a:t>
            </a:r>
            <a:r>
              <a:rPr lang="tr-TR" sz="1700" dirty="0" smtClean="0"/>
              <a:t>değerlendirilmektedir. </a:t>
            </a:r>
            <a:r>
              <a:rPr lang="tr-TR" sz="1700" dirty="0"/>
              <a:t>Bu değerlendirme genellikle sayısal yöntemler veya nitel değerlendirmeler kullanılarak </a:t>
            </a:r>
            <a:r>
              <a:rPr lang="tr-TR" sz="1700" dirty="0" smtClean="0"/>
              <a:t>yapılmaktadır. </a:t>
            </a:r>
            <a:endParaRPr lang="tr-TR" sz="1700" b="1" dirty="0"/>
          </a:p>
        </p:txBody>
      </p:sp>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a:solidFill>
                  <a:srgbClr val="FF0000"/>
                </a:solidFill>
              </a:rPr>
              <a:t>Çok </a:t>
            </a:r>
            <a:r>
              <a:rPr lang="tr-TR" sz="2400" b="1" dirty="0" err="1">
                <a:solidFill>
                  <a:srgbClr val="FF0000"/>
                </a:solidFill>
              </a:rPr>
              <a:t>Kıstaslı</a:t>
            </a:r>
            <a:r>
              <a:rPr lang="tr-TR" sz="2400" b="1" dirty="0">
                <a:solidFill>
                  <a:srgbClr val="FF0000"/>
                </a:solidFill>
              </a:rPr>
              <a:t> Karar Analizinde Takip Edilebilecek </a:t>
            </a:r>
            <a:r>
              <a:rPr lang="tr-TR" sz="2400" b="1" dirty="0" smtClean="0">
                <a:solidFill>
                  <a:srgbClr val="FF0000"/>
                </a:solidFill>
              </a:rPr>
              <a:t>Adımlar-I</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242372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51</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081930"/>
            <a:ext cx="8117674" cy="3916457"/>
          </a:xfrm>
          <a:prstGeom prst="rect">
            <a:avLst/>
          </a:prstGeom>
          <a:noFill/>
        </p:spPr>
        <p:txBody>
          <a:bodyPr wrap="square" rtlCol="0">
            <a:spAutoFit/>
          </a:bodyPr>
          <a:lstStyle/>
          <a:p>
            <a:pPr lvl="0" algn="just">
              <a:lnSpc>
                <a:spcPct val="115000"/>
              </a:lnSpc>
              <a:spcBef>
                <a:spcPts val="1200"/>
              </a:spcBef>
              <a:spcAft>
                <a:spcPts val="600"/>
              </a:spcAft>
            </a:pPr>
            <a:r>
              <a:rPr lang="tr-TR" sz="1900" b="1" dirty="0" smtClean="0"/>
              <a:t>Karar </a:t>
            </a:r>
            <a:r>
              <a:rPr lang="tr-TR" sz="1900" b="1" dirty="0"/>
              <a:t>Matrisinin </a:t>
            </a:r>
            <a:r>
              <a:rPr lang="tr-TR" sz="1900" b="1" dirty="0" smtClean="0"/>
              <a:t>Oluşturulması: </a:t>
            </a:r>
            <a:r>
              <a:rPr lang="tr-TR" sz="1900" dirty="0" smtClean="0"/>
              <a:t>Kriter </a:t>
            </a:r>
            <a:r>
              <a:rPr lang="tr-TR" sz="1900" dirty="0"/>
              <a:t>ağırlıkları ve seçeneklerin değerlendirmeleri kullanılarak bir karar matrisi </a:t>
            </a:r>
            <a:r>
              <a:rPr lang="tr-TR" sz="1900" dirty="0" smtClean="0"/>
              <a:t>oluşturulmaktadır. </a:t>
            </a:r>
            <a:r>
              <a:rPr lang="tr-TR" sz="1900" dirty="0"/>
              <a:t>Bu matris, her bir seçeneğin her bir kritere göre performansını </a:t>
            </a:r>
            <a:r>
              <a:rPr lang="tr-TR" sz="1900" dirty="0" smtClean="0"/>
              <a:t>göstermektedir.</a:t>
            </a:r>
            <a:endParaRPr lang="tr-TR" sz="1900" dirty="0"/>
          </a:p>
          <a:p>
            <a:pPr lvl="0" algn="just">
              <a:lnSpc>
                <a:spcPct val="115000"/>
              </a:lnSpc>
              <a:spcBef>
                <a:spcPts val="1200"/>
              </a:spcBef>
              <a:spcAft>
                <a:spcPts val="600"/>
              </a:spcAft>
            </a:pPr>
            <a:r>
              <a:rPr lang="tr-TR" sz="1900" b="1" dirty="0" smtClean="0"/>
              <a:t>Karar </a:t>
            </a:r>
            <a:r>
              <a:rPr lang="tr-TR" sz="1900" b="1" dirty="0"/>
              <a:t>Analizi ve </a:t>
            </a:r>
            <a:r>
              <a:rPr lang="tr-TR" sz="1900" b="1" dirty="0" smtClean="0"/>
              <a:t>Karşılaştırma: </a:t>
            </a:r>
            <a:r>
              <a:rPr lang="tr-TR" sz="1900" dirty="0" smtClean="0"/>
              <a:t>Karar </a:t>
            </a:r>
            <a:r>
              <a:rPr lang="tr-TR" sz="1900" dirty="0"/>
              <a:t>matrisi </a:t>
            </a:r>
            <a:r>
              <a:rPr lang="tr-TR" sz="1900" dirty="0" smtClean="0"/>
              <a:t>kullanılarak </a:t>
            </a:r>
            <a:r>
              <a:rPr lang="tr-TR" sz="1900" dirty="0"/>
              <a:t>farklı seçenekler arasında karşılaştırma </a:t>
            </a:r>
            <a:r>
              <a:rPr lang="tr-TR" sz="1900" dirty="0" smtClean="0"/>
              <a:t>yapılmaktadır. </a:t>
            </a:r>
            <a:r>
              <a:rPr lang="tr-TR" sz="1900" dirty="0"/>
              <a:t>Bu karşılaştırma sonucunda, hangi seçeneğin diğerlerine göre daha uygun olduğu belirlenmeye çalışılır</a:t>
            </a:r>
            <a:r>
              <a:rPr lang="tr-TR" sz="1900" dirty="0" smtClean="0"/>
              <a:t>.</a:t>
            </a:r>
            <a:endParaRPr lang="tr-TR" sz="1900" b="1" dirty="0"/>
          </a:p>
          <a:p>
            <a:pPr lvl="0" algn="just">
              <a:lnSpc>
                <a:spcPct val="115000"/>
              </a:lnSpc>
              <a:spcBef>
                <a:spcPts val="1200"/>
              </a:spcBef>
              <a:spcAft>
                <a:spcPts val="600"/>
              </a:spcAft>
            </a:pPr>
            <a:r>
              <a:rPr lang="tr-TR" sz="1900" b="1" dirty="0"/>
              <a:t>Hassasiyet Analizi ve Duyarlılık </a:t>
            </a:r>
            <a:r>
              <a:rPr lang="tr-TR" sz="1900" b="1" dirty="0" smtClean="0"/>
              <a:t>Testleri: </a:t>
            </a:r>
            <a:r>
              <a:rPr lang="tr-TR" sz="1900" dirty="0"/>
              <a:t>Son olarak, alınan kararın ne kadar güvenilir olduğunu değerlendirmek için hassasiyet analizi ve duyarlılık testleri </a:t>
            </a:r>
            <a:r>
              <a:rPr lang="tr-TR" sz="1900" dirty="0" smtClean="0"/>
              <a:t>yapılabilmektedir. </a:t>
            </a:r>
            <a:r>
              <a:rPr lang="tr-TR" sz="1900" dirty="0"/>
              <a:t>Bu analizler, karar verenlerin belirsizlikleri ve değişkenleri nasıl ele aldığını anlamalarına yardımcı olabilir.</a:t>
            </a: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
        <p:nvSpPr>
          <p:cNvPr id="14" name="Metin kutusu 13"/>
          <p:cNvSpPr txBox="1"/>
          <p:nvPr/>
        </p:nvSpPr>
        <p:spPr>
          <a:xfrm>
            <a:off x="702479" y="509038"/>
            <a:ext cx="8117673" cy="461665"/>
          </a:xfrm>
          <a:prstGeom prst="rect">
            <a:avLst/>
          </a:prstGeom>
          <a:noFill/>
        </p:spPr>
        <p:txBody>
          <a:bodyPr wrap="square" rtlCol="0">
            <a:spAutoFit/>
          </a:bodyPr>
          <a:lstStyle/>
          <a:p>
            <a:pPr algn="ctr"/>
            <a:r>
              <a:rPr lang="tr-TR" sz="2400" b="1" dirty="0">
                <a:solidFill>
                  <a:srgbClr val="FF0000"/>
                </a:solidFill>
              </a:rPr>
              <a:t>Çok </a:t>
            </a:r>
            <a:r>
              <a:rPr lang="tr-TR" sz="2400" b="1" dirty="0" err="1">
                <a:solidFill>
                  <a:srgbClr val="FF0000"/>
                </a:solidFill>
              </a:rPr>
              <a:t>Kıstaslı</a:t>
            </a:r>
            <a:r>
              <a:rPr lang="tr-TR" sz="2400" b="1" dirty="0">
                <a:solidFill>
                  <a:srgbClr val="FF0000"/>
                </a:solidFill>
              </a:rPr>
              <a:t> Karar Analizinde Takip Edilebilecek </a:t>
            </a:r>
            <a:r>
              <a:rPr lang="tr-TR" sz="2400" b="1" dirty="0" smtClean="0">
                <a:solidFill>
                  <a:srgbClr val="FF0000"/>
                </a:solidFill>
              </a:rPr>
              <a:t>Adımlar-II</a:t>
            </a:r>
            <a:endParaRPr lang="tr-TR" sz="2400" b="1" dirty="0">
              <a:solidFill>
                <a:srgbClr val="FF0000"/>
              </a:solidFill>
            </a:endParaRPr>
          </a:p>
        </p:txBody>
      </p:sp>
    </p:spTree>
    <p:extLst>
      <p:ext uri="{BB962C8B-B14F-4D97-AF65-F5344CB8AC3E}">
        <p14:creationId xmlns:p14="http://schemas.microsoft.com/office/powerpoint/2010/main" val="157426259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52</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123310"/>
            <a:ext cx="8117674" cy="4324261"/>
          </a:xfrm>
          <a:prstGeom prst="rect">
            <a:avLst/>
          </a:prstGeom>
          <a:noFill/>
        </p:spPr>
        <p:txBody>
          <a:bodyPr wrap="square" rtlCol="0">
            <a:spAutoFit/>
          </a:bodyPr>
          <a:lstStyle/>
          <a:p>
            <a:pPr lvl="0" algn="just">
              <a:lnSpc>
                <a:spcPct val="115000"/>
              </a:lnSpc>
              <a:spcBef>
                <a:spcPts val="1200"/>
              </a:spcBef>
              <a:spcAft>
                <a:spcPts val="600"/>
              </a:spcAft>
            </a:pPr>
            <a:r>
              <a:rPr lang="tr-TR" sz="2000" dirty="0"/>
              <a:t>Faydaların </a:t>
            </a:r>
            <a:r>
              <a:rPr lang="tr-TR" sz="2000" b="1" u="sng" dirty="0"/>
              <a:t>parasallaştırılamadığı</a:t>
            </a:r>
            <a:r>
              <a:rPr lang="tr-TR" sz="2000" dirty="0"/>
              <a:t> ancak </a:t>
            </a:r>
            <a:r>
              <a:rPr lang="tr-TR" sz="2000" b="1" dirty="0"/>
              <a:t>rakamsallaştırılabildiği</a:t>
            </a:r>
            <a:r>
              <a:rPr lang="tr-TR" sz="2000" dirty="0"/>
              <a:t> durumlarda, seçeneklerin karşılaştırılarak </a:t>
            </a:r>
            <a:r>
              <a:rPr lang="tr-TR" sz="2000" b="1" dirty="0"/>
              <a:t>birim fayda başına </a:t>
            </a:r>
            <a:r>
              <a:rPr lang="tr-TR" sz="2000" dirty="0"/>
              <a:t>düşen </a:t>
            </a:r>
            <a:r>
              <a:rPr lang="tr-TR" sz="2000" b="1" dirty="0"/>
              <a:t>en düşük maliyetli</a:t>
            </a:r>
            <a:r>
              <a:rPr lang="tr-TR" sz="2000" dirty="0"/>
              <a:t> seçeneğin tespit edildiği yöntemdir. </a:t>
            </a:r>
            <a:endParaRPr lang="tr-TR" sz="2000" dirty="0" smtClean="0"/>
          </a:p>
          <a:p>
            <a:pPr lvl="0" algn="just">
              <a:lnSpc>
                <a:spcPct val="115000"/>
              </a:lnSpc>
              <a:spcBef>
                <a:spcPts val="1200"/>
              </a:spcBef>
              <a:spcAft>
                <a:spcPts val="600"/>
              </a:spcAft>
            </a:pPr>
            <a:r>
              <a:rPr lang="tr-TR" sz="2000" dirty="0" smtClean="0"/>
              <a:t>Bir düzenlemenin veya politikanın elde </a:t>
            </a:r>
            <a:r>
              <a:rPr lang="tr-TR" sz="2000" dirty="0"/>
              <a:t>edilen fayda karşısında ne kadar maliyet etkili olduğunu değerlendiren bir analiz yöntemidir. Bu analiz, farklı seçenekler arasında karşılaştırma </a:t>
            </a:r>
            <a:r>
              <a:rPr lang="tr-TR" sz="2000" dirty="0" smtClean="0"/>
              <a:t>yaparak kaynakların </a:t>
            </a:r>
            <a:r>
              <a:rPr lang="tr-TR" sz="2000" dirty="0"/>
              <a:t>en iyi şekilde kullanılmasını </a:t>
            </a:r>
            <a:r>
              <a:rPr lang="tr-TR" sz="2000" dirty="0" smtClean="0"/>
              <a:t>sağlamaktadır.</a:t>
            </a:r>
          </a:p>
          <a:p>
            <a:pPr algn="just">
              <a:lnSpc>
                <a:spcPct val="115000"/>
              </a:lnSpc>
              <a:spcBef>
                <a:spcPts val="1200"/>
              </a:spcBef>
              <a:spcAft>
                <a:spcPts val="600"/>
              </a:spcAft>
            </a:pPr>
            <a:r>
              <a:rPr lang="tr-TR" sz="2000" dirty="0"/>
              <a:t>FMA yöntemindeki maliyet tanımı ve kapsamı geçerlidir. Net Bugünkü Değer hesabı yapılmalıdır.</a:t>
            </a:r>
          </a:p>
          <a:p>
            <a:pPr lvl="0" algn="just">
              <a:lnSpc>
                <a:spcPct val="115000"/>
              </a:lnSpc>
              <a:spcBef>
                <a:spcPts val="1200"/>
              </a:spcBef>
              <a:spcAft>
                <a:spcPts val="600"/>
              </a:spcAft>
            </a:pPr>
            <a:r>
              <a:rPr lang="tr-TR" sz="2000" dirty="0" smtClean="0"/>
              <a:t>Her </a:t>
            </a:r>
            <a:r>
              <a:rPr lang="tr-TR" sz="2000" dirty="0"/>
              <a:t>bir seçenek için ayrı ayrı </a:t>
            </a:r>
            <a:r>
              <a:rPr lang="tr-TR" sz="2000" dirty="0" smtClean="0"/>
              <a:t>yapılmaktadır.</a:t>
            </a:r>
            <a:endParaRPr lang="tr-TR" sz="2400" dirty="0" smtClean="0"/>
          </a:p>
        </p:txBody>
      </p:sp>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smtClean="0">
                <a:solidFill>
                  <a:srgbClr val="FF0000"/>
                </a:solidFill>
              </a:rPr>
              <a:t>Maliyet </a:t>
            </a:r>
            <a:r>
              <a:rPr lang="tr-TR" sz="2400" b="1" dirty="0">
                <a:solidFill>
                  <a:srgbClr val="FF0000"/>
                </a:solidFill>
              </a:rPr>
              <a:t>Etkinlik Analizi</a:t>
            </a: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7227432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53</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632811" y="834160"/>
            <a:ext cx="8117674" cy="5632311"/>
          </a:xfrm>
          <a:prstGeom prst="rect">
            <a:avLst/>
          </a:prstGeom>
          <a:noFill/>
        </p:spPr>
        <p:txBody>
          <a:bodyPr wrap="square" rtlCol="0">
            <a:spAutoFit/>
          </a:bodyPr>
          <a:lstStyle/>
          <a:p>
            <a:pPr lvl="0" algn="just">
              <a:spcAft>
                <a:spcPts val="600"/>
              </a:spcAft>
            </a:pPr>
            <a:r>
              <a:rPr lang="tr-TR" sz="2000" b="1" dirty="0" smtClean="0"/>
              <a:t>Düzenlemeye Yönelik Hedef ve Çıktıların Belirlenmesi:</a:t>
            </a:r>
            <a:r>
              <a:rPr lang="tr-TR" sz="2000" dirty="0" smtClean="0"/>
              <a:t> </a:t>
            </a:r>
            <a:r>
              <a:rPr lang="tr-TR" sz="2000" dirty="0"/>
              <a:t>D</a:t>
            </a:r>
            <a:r>
              <a:rPr lang="tr-TR" sz="2000" dirty="0" smtClean="0"/>
              <a:t>üzenlemenin veya politikanın hedeflerini ve hedefi doğrultusunda ulaşacağı çıktıları belirlemektir</a:t>
            </a:r>
            <a:r>
              <a:rPr lang="tr-TR" sz="2000" dirty="0"/>
              <a:t>. </a:t>
            </a:r>
            <a:endParaRPr lang="tr-TR" sz="2000" dirty="0" smtClean="0"/>
          </a:p>
          <a:p>
            <a:pPr lvl="0" algn="just">
              <a:spcAft>
                <a:spcPts val="600"/>
              </a:spcAft>
            </a:pPr>
            <a:r>
              <a:rPr lang="tr-TR" sz="2000" b="1" dirty="0" smtClean="0"/>
              <a:t>Alternatif </a:t>
            </a:r>
            <a:r>
              <a:rPr lang="tr-TR" sz="2000" b="1" dirty="0"/>
              <a:t>Seçeneklerin </a:t>
            </a:r>
            <a:r>
              <a:rPr lang="tr-TR" sz="2000" b="1" dirty="0" smtClean="0"/>
              <a:t>Belirlenmesi</a:t>
            </a:r>
            <a:r>
              <a:rPr lang="tr-TR" sz="2000" b="1" dirty="0"/>
              <a:t>: </a:t>
            </a:r>
            <a:r>
              <a:rPr lang="tr-TR" sz="2000" dirty="0" smtClean="0"/>
              <a:t>Politika yapıcılar çeşitli </a:t>
            </a:r>
            <a:r>
              <a:rPr lang="tr-TR" sz="2000" dirty="0"/>
              <a:t>politika veya </a:t>
            </a:r>
            <a:r>
              <a:rPr lang="tr-TR" sz="2000" dirty="0" smtClean="0"/>
              <a:t>düzenleme seçeneklerini tanımlamaktadır.</a:t>
            </a:r>
          </a:p>
          <a:p>
            <a:pPr lvl="0" algn="just">
              <a:spcAft>
                <a:spcPts val="600"/>
              </a:spcAft>
            </a:pPr>
            <a:r>
              <a:rPr lang="tr-TR" sz="2000" b="1" dirty="0" smtClean="0"/>
              <a:t>Maliyetlerin </a:t>
            </a:r>
            <a:r>
              <a:rPr lang="tr-TR" sz="2000" b="1" dirty="0"/>
              <a:t>Belirlenmesi: </a:t>
            </a:r>
            <a:r>
              <a:rPr lang="tr-TR" sz="2000" dirty="0"/>
              <a:t>Her bir seçeneğin uygulanmasıyla ilgili maliyetler belirlenmektedir. Bu maliyetler, politika veya düzenlemenin uygulanması, personel, ekipman, tedarik ve diğer kaynakları içerebilmektedir. Maliyetler genellikle belirli bir zaman aralığı (bir yıl) için hesaplanmaktadır. </a:t>
            </a:r>
          </a:p>
          <a:p>
            <a:pPr lvl="0" algn="just">
              <a:spcAft>
                <a:spcPts val="600"/>
              </a:spcAft>
            </a:pPr>
            <a:r>
              <a:rPr lang="tr-TR" sz="2000" b="1" dirty="0"/>
              <a:t>Maliyet Etkinlik Oranlarının Hesaplanması: </a:t>
            </a:r>
            <a:r>
              <a:rPr lang="tr-TR" sz="2000" dirty="0"/>
              <a:t>Her bir seçeneğin maliyeti, sağladığı faydaya bölünerek bir maliyet etkinlik oranı hesaplanmaktadır. Bu oran, her bir seçeneğin birim başına düşen maliyetini göstermektedir. Daha düşük bir maliyet etkinlik oranı, daha maliyet etkin bir düzenleme veya politikayı temsil etmektedir.</a:t>
            </a:r>
          </a:p>
          <a:p>
            <a:pPr lvl="0" algn="just">
              <a:spcAft>
                <a:spcPts val="600"/>
              </a:spcAft>
            </a:pPr>
            <a:r>
              <a:rPr lang="tr-TR" sz="2000" b="1" dirty="0"/>
              <a:t>Karşılaştırma ve Değerlendirme: </a:t>
            </a:r>
            <a:r>
              <a:rPr lang="tr-TR" sz="2000" dirty="0"/>
              <a:t>Elde edilen maliyet etkinlik oranları karşılaştırılır ve değerlendirilir. En düşük maliyet etkinlik oranına sahip olan politika veya düzenleme en maliyet etkin seçenek olarak kabul edilmektedir</a:t>
            </a:r>
            <a:r>
              <a:rPr lang="tr-TR" sz="2000" dirty="0" smtClean="0"/>
              <a:t>.</a:t>
            </a:r>
            <a:endParaRPr lang="tr-TR" sz="2000" dirty="0"/>
          </a:p>
        </p:txBody>
      </p:sp>
      <p:sp>
        <p:nvSpPr>
          <p:cNvPr id="11" name="Metin kutusu 10"/>
          <p:cNvSpPr txBox="1"/>
          <p:nvPr/>
        </p:nvSpPr>
        <p:spPr>
          <a:xfrm>
            <a:off x="702479" y="404722"/>
            <a:ext cx="8117673" cy="461665"/>
          </a:xfrm>
          <a:prstGeom prst="rect">
            <a:avLst/>
          </a:prstGeom>
          <a:noFill/>
        </p:spPr>
        <p:txBody>
          <a:bodyPr wrap="square" rtlCol="0">
            <a:spAutoFit/>
          </a:bodyPr>
          <a:lstStyle/>
          <a:p>
            <a:pPr algn="ctr"/>
            <a:r>
              <a:rPr lang="tr-TR" sz="2400" b="1" dirty="0">
                <a:solidFill>
                  <a:srgbClr val="FF0000"/>
                </a:solidFill>
              </a:rPr>
              <a:t>Maliyet Etkinlik Analizinde Takip Edilebilecek Adımlar</a:t>
            </a: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3301338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54</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149333"/>
            <a:ext cx="8117674" cy="5564600"/>
          </a:xfrm>
          <a:prstGeom prst="rect">
            <a:avLst/>
          </a:prstGeom>
          <a:noFill/>
        </p:spPr>
        <p:txBody>
          <a:bodyPr wrap="square" rtlCol="0">
            <a:spAutoFit/>
          </a:bodyPr>
          <a:lstStyle/>
          <a:p>
            <a:pPr lvl="0" algn="just">
              <a:lnSpc>
                <a:spcPct val="115000"/>
              </a:lnSpc>
              <a:spcBef>
                <a:spcPts val="1200"/>
              </a:spcBef>
              <a:spcAft>
                <a:spcPts val="600"/>
              </a:spcAft>
            </a:pPr>
            <a:r>
              <a:rPr lang="tr-TR" sz="2000" dirty="0" smtClean="0"/>
              <a:t>Faydaların, </a:t>
            </a:r>
            <a:r>
              <a:rPr lang="tr-TR" sz="2000" dirty="0"/>
              <a:t>rakamsallaştırılamadığı veya düzenleme seçenekleri arasında değişmediği durumlarda en düşük maliyet analizi </a:t>
            </a:r>
            <a:r>
              <a:rPr lang="tr-TR" sz="2000" dirty="0" smtClean="0"/>
              <a:t>kullanılabilmektedir.</a:t>
            </a:r>
            <a:endParaRPr lang="tr-TR" sz="2000" dirty="0"/>
          </a:p>
          <a:p>
            <a:pPr lvl="0" algn="just">
              <a:lnSpc>
                <a:spcPct val="115000"/>
              </a:lnSpc>
              <a:spcBef>
                <a:spcPts val="1200"/>
              </a:spcBef>
              <a:spcAft>
                <a:spcPts val="600"/>
              </a:spcAft>
            </a:pPr>
            <a:r>
              <a:rPr lang="tr-TR" sz="2000" dirty="0" smtClean="0"/>
              <a:t>Seçenekler arasındaki </a:t>
            </a:r>
            <a:r>
              <a:rPr lang="tr-TR" sz="2000" dirty="0"/>
              <a:t>maliyet farklılıklarını dikkate alarak maliyete göre sıralama yapan </a:t>
            </a:r>
            <a:r>
              <a:rPr lang="tr-TR" sz="2000" dirty="0" smtClean="0"/>
              <a:t>yöntemdir. </a:t>
            </a:r>
            <a:endParaRPr lang="tr-TR" sz="2000" dirty="0"/>
          </a:p>
          <a:p>
            <a:pPr lvl="0" algn="just">
              <a:lnSpc>
                <a:spcPct val="115000"/>
              </a:lnSpc>
              <a:spcBef>
                <a:spcPts val="1200"/>
              </a:spcBef>
              <a:spcAft>
                <a:spcPts val="600"/>
              </a:spcAft>
            </a:pPr>
            <a:r>
              <a:rPr lang="tr-TR" sz="2000" dirty="0" smtClean="0"/>
              <a:t>Her </a:t>
            </a:r>
            <a:r>
              <a:rPr lang="tr-TR" sz="2000" dirty="0"/>
              <a:t>bir seçeneğin mutlak maliyetinin belirlenemediği ancak göreceli maliyetinin (birbirlerine göre ilave ne kadar maliyet yaratacaklarının) tespit edilebildiği durumlarda, yaratılacak görece maliyet bazında kıyaslama yapmak amacıyla </a:t>
            </a:r>
            <a:r>
              <a:rPr lang="tr-TR" sz="2000" dirty="0" smtClean="0"/>
              <a:t>kullanılabilmektedir.</a:t>
            </a:r>
            <a:endParaRPr lang="tr-TR" sz="2000" dirty="0"/>
          </a:p>
          <a:p>
            <a:pPr lvl="0" algn="just">
              <a:lnSpc>
                <a:spcPct val="115000"/>
              </a:lnSpc>
              <a:spcBef>
                <a:spcPts val="1200"/>
              </a:spcBef>
              <a:spcAft>
                <a:spcPts val="600"/>
              </a:spcAft>
            </a:pPr>
            <a:r>
              <a:rPr lang="tr-TR" sz="2000" dirty="0" smtClean="0"/>
              <a:t>Her </a:t>
            </a:r>
            <a:r>
              <a:rPr lang="tr-TR" sz="2000" dirty="0"/>
              <a:t>bir seçeneğin mutlak maliyetinin belirli olduğu durumlarda, Net Bugünkü Değer hesabı yapılarak en düşük maliyet belirlenmelidir</a:t>
            </a:r>
            <a:r>
              <a:rPr lang="tr-TR" sz="2000" dirty="0" smtClean="0"/>
              <a:t>.</a:t>
            </a:r>
            <a:endParaRPr lang="tr-TR" sz="2000" dirty="0"/>
          </a:p>
          <a:p>
            <a:pPr lvl="0" algn="just">
              <a:lnSpc>
                <a:spcPct val="115000"/>
              </a:lnSpc>
              <a:spcBef>
                <a:spcPts val="1200"/>
              </a:spcBef>
              <a:spcAft>
                <a:spcPts val="600"/>
              </a:spcAft>
            </a:pPr>
            <a:r>
              <a:rPr lang="tr-TR" sz="2000" dirty="0" smtClean="0"/>
              <a:t>Fayda-Maliyet </a:t>
            </a:r>
            <a:r>
              <a:rPr lang="tr-TR" sz="2000" dirty="0"/>
              <a:t>Analizi yöntemindeki maliyet tanımı ve kapsamı geçerlidir.</a:t>
            </a:r>
          </a:p>
          <a:p>
            <a:pPr lvl="0" algn="just">
              <a:lnSpc>
                <a:spcPct val="115000"/>
              </a:lnSpc>
              <a:spcBef>
                <a:spcPts val="1200"/>
              </a:spcBef>
              <a:spcAft>
                <a:spcPts val="600"/>
              </a:spcAft>
            </a:pPr>
            <a:endParaRPr lang="tr-TR" sz="2400" dirty="0"/>
          </a:p>
        </p:txBody>
      </p:sp>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smtClean="0">
                <a:solidFill>
                  <a:srgbClr val="FF0000"/>
                </a:solidFill>
              </a:rPr>
              <a:t>En </a:t>
            </a:r>
            <a:r>
              <a:rPr lang="tr-TR" sz="2400" b="1" dirty="0">
                <a:solidFill>
                  <a:srgbClr val="FF0000"/>
                </a:solidFill>
              </a:rPr>
              <a:t>Düşük Maliyet </a:t>
            </a:r>
            <a:r>
              <a:rPr lang="tr-TR" sz="2400" b="1" dirty="0" smtClean="0">
                <a:solidFill>
                  <a:srgbClr val="FF0000"/>
                </a:solidFill>
              </a:rPr>
              <a:t>Analizi-I</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0597022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55</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149333"/>
            <a:ext cx="8117674" cy="4555093"/>
          </a:xfrm>
          <a:prstGeom prst="rect">
            <a:avLst/>
          </a:prstGeom>
          <a:noFill/>
        </p:spPr>
        <p:txBody>
          <a:bodyPr wrap="square" rtlCol="0">
            <a:spAutoFit/>
          </a:bodyPr>
          <a:lstStyle/>
          <a:p>
            <a:pPr lvl="0" algn="just">
              <a:lnSpc>
                <a:spcPct val="115000"/>
              </a:lnSpc>
              <a:spcBef>
                <a:spcPts val="1200"/>
              </a:spcBef>
              <a:spcAft>
                <a:spcPts val="600"/>
              </a:spcAft>
            </a:pPr>
            <a:r>
              <a:rPr lang="tr-TR" sz="2000" b="1" dirty="0" smtClean="0"/>
              <a:t>En Düşük Maliyet Analizi Aşağıdaki Adımları İçerir:</a:t>
            </a:r>
          </a:p>
          <a:p>
            <a:pPr lvl="0" algn="just">
              <a:lnSpc>
                <a:spcPct val="115000"/>
              </a:lnSpc>
              <a:spcBef>
                <a:spcPts val="1200"/>
              </a:spcBef>
              <a:spcAft>
                <a:spcPts val="600"/>
              </a:spcAft>
            </a:pPr>
            <a:r>
              <a:rPr lang="tr-TR" sz="2000" b="1" dirty="0" smtClean="0"/>
              <a:t>Hedefin </a:t>
            </a:r>
            <a:r>
              <a:rPr lang="tr-TR" sz="2000" b="1" dirty="0"/>
              <a:t>Belirlenmesi: </a:t>
            </a:r>
            <a:r>
              <a:rPr lang="tr-TR" sz="2000" dirty="0"/>
              <a:t>Bir ülkede cinsiyet eşitsizliğini azaltmaya yönelik bir </a:t>
            </a:r>
            <a:r>
              <a:rPr lang="tr-TR" sz="2000" dirty="0" smtClean="0"/>
              <a:t>düzenleme veya politika geliştirmek istendiği durumda </a:t>
            </a:r>
            <a:r>
              <a:rPr lang="tr-TR" sz="2000" dirty="0"/>
              <a:t>h</a:t>
            </a:r>
            <a:r>
              <a:rPr lang="tr-TR" sz="2000" dirty="0" smtClean="0"/>
              <a:t>edef</a:t>
            </a:r>
            <a:r>
              <a:rPr lang="tr-TR" sz="2000" dirty="0"/>
              <a:t>, kadınların işgücüne katılımını artırmak olarak belirleniyor.</a:t>
            </a:r>
          </a:p>
          <a:p>
            <a:pPr lvl="0" algn="just">
              <a:lnSpc>
                <a:spcPct val="115000"/>
              </a:lnSpc>
              <a:spcBef>
                <a:spcPts val="1200"/>
              </a:spcBef>
              <a:spcAft>
                <a:spcPts val="600"/>
              </a:spcAft>
            </a:pPr>
            <a:r>
              <a:rPr lang="tr-TR" sz="2000" b="1" dirty="0" smtClean="0"/>
              <a:t>Alternatif </a:t>
            </a:r>
            <a:r>
              <a:rPr lang="tr-TR" sz="2000" b="1" dirty="0"/>
              <a:t>Seçeneklerin Belirlenmesi</a:t>
            </a:r>
            <a:r>
              <a:rPr lang="tr-TR" sz="2000" dirty="0"/>
              <a:t>: Politika yapıcılar, farklı politika veya program seçeneklerini belirler. </a:t>
            </a:r>
            <a:r>
              <a:rPr lang="tr-TR" sz="2000" dirty="0" smtClean="0"/>
              <a:t>Örneğin;</a:t>
            </a:r>
          </a:p>
          <a:p>
            <a:pPr lvl="0" algn="just">
              <a:lnSpc>
                <a:spcPct val="115000"/>
              </a:lnSpc>
              <a:spcBef>
                <a:spcPts val="1200"/>
              </a:spcBef>
              <a:spcAft>
                <a:spcPts val="600"/>
              </a:spcAft>
            </a:pPr>
            <a:r>
              <a:rPr lang="tr-TR" sz="2000" dirty="0" smtClean="0"/>
              <a:t>Seçenek </a:t>
            </a:r>
            <a:r>
              <a:rPr lang="tr-TR" sz="2000" dirty="0"/>
              <a:t>1: Kadınların işgücüne katılımını artırmak için eğitim ve iş becerileri kazandıran kurslar düzenlemek.</a:t>
            </a:r>
          </a:p>
          <a:p>
            <a:pPr lvl="0" algn="just">
              <a:lnSpc>
                <a:spcPct val="115000"/>
              </a:lnSpc>
              <a:spcBef>
                <a:spcPts val="1200"/>
              </a:spcBef>
              <a:spcAft>
                <a:spcPts val="600"/>
              </a:spcAft>
            </a:pPr>
            <a:r>
              <a:rPr lang="tr-TR" sz="2000" dirty="0"/>
              <a:t>Seçenek 2: Kadınların işgücüne katılımını artırmak için kreş ve çocuk bakım hizmetlerine erişimi artırmak</a:t>
            </a:r>
            <a:r>
              <a:rPr lang="tr-TR" sz="2000" dirty="0" smtClean="0"/>
              <a:t>.</a:t>
            </a:r>
            <a:endParaRPr lang="tr-TR" sz="2000" dirty="0"/>
          </a:p>
        </p:txBody>
      </p:sp>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smtClean="0">
                <a:solidFill>
                  <a:srgbClr val="FF0000"/>
                </a:solidFill>
              </a:rPr>
              <a:t>En </a:t>
            </a:r>
            <a:r>
              <a:rPr lang="tr-TR" sz="2400" b="1" dirty="0">
                <a:solidFill>
                  <a:srgbClr val="FF0000"/>
                </a:solidFill>
              </a:rPr>
              <a:t>Düşük Maliyet </a:t>
            </a:r>
            <a:r>
              <a:rPr lang="tr-TR" sz="2400" b="1" dirty="0" smtClean="0">
                <a:solidFill>
                  <a:srgbClr val="FF0000"/>
                </a:solidFill>
              </a:rPr>
              <a:t>Analizi-II</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897020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56</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149333"/>
            <a:ext cx="8117674" cy="4534318"/>
          </a:xfrm>
          <a:prstGeom prst="rect">
            <a:avLst/>
          </a:prstGeom>
          <a:noFill/>
        </p:spPr>
        <p:txBody>
          <a:bodyPr wrap="square" rtlCol="0">
            <a:spAutoFit/>
          </a:bodyPr>
          <a:lstStyle/>
          <a:p>
            <a:pPr lvl="0" algn="just">
              <a:lnSpc>
                <a:spcPct val="115000"/>
              </a:lnSpc>
              <a:spcBef>
                <a:spcPts val="1200"/>
              </a:spcBef>
              <a:spcAft>
                <a:spcPts val="600"/>
              </a:spcAft>
            </a:pPr>
            <a:r>
              <a:rPr lang="tr-TR" sz="2000" b="1" dirty="0" smtClean="0"/>
              <a:t>Maliyetlerin </a:t>
            </a:r>
            <a:r>
              <a:rPr lang="tr-TR" sz="2000" b="1" dirty="0"/>
              <a:t>Belirlenmesi: </a:t>
            </a:r>
            <a:r>
              <a:rPr lang="tr-TR" sz="2000" dirty="0"/>
              <a:t>Her bir politika veya program seçeneğinin uygulanmasıyla ilgili maliyetler belirlenir. </a:t>
            </a:r>
            <a:r>
              <a:rPr lang="tr-TR" sz="2000" dirty="0" smtClean="0"/>
              <a:t>Örneğin;</a:t>
            </a:r>
            <a:endParaRPr lang="tr-TR" sz="2000" dirty="0"/>
          </a:p>
          <a:p>
            <a:pPr lvl="0" algn="just">
              <a:lnSpc>
                <a:spcPct val="115000"/>
              </a:lnSpc>
              <a:spcBef>
                <a:spcPts val="1200"/>
              </a:spcBef>
              <a:spcAft>
                <a:spcPts val="600"/>
              </a:spcAft>
            </a:pPr>
            <a:r>
              <a:rPr lang="tr-TR" sz="2000" dirty="0" smtClean="0"/>
              <a:t>Seçenek </a:t>
            </a:r>
            <a:r>
              <a:rPr lang="tr-TR" sz="2000" dirty="0"/>
              <a:t>1: Eğitim kurslarının düzenlenmesi, eğitmenlerin maaşları, malzeme maliyetleri.</a:t>
            </a:r>
          </a:p>
          <a:p>
            <a:pPr lvl="0" algn="just">
              <a:lnSpc>
                <a:spcPct val="115000"/>
              </a:lnSpc>
              <a:spcBef>
                <a:spcPts val="1200"/>
              </a:spcBef>
              <a:spcAft>
                <a:spcPts val="600"/>
              </a:spcAft>
            </a:pPr>
            <a:r>
              <a:rPr lang="tr-TR" sz="2000" dirty="0"/>
              <a:t>Seçenek 2: Yeni kreşlerin inşası, personel maaşları, ekipman ve bakım maliyetleri</a:t>
            </a:r>
            <a:r>
              <a:rPr lang="tr-TR" sz="2000" dirty="0" smtClean="0"/>
              <a:t>.</a:t>
            </a:r>
          </a:p>
          <a:p>
            <a:pPr lvl="0" algn="just">
              <a:lnSpc>
                <a:spcPct val="115000"/>
              </a:lnSpc>
              <a:spcBef>
                <a:spcPts val="1200"/>
              </a:spcBef>
              <a:spcAft>
                <a:spcPts val="600"/>
              </a:spcAft>
            </a:pPr>
            <a:r>
              <a:rPr lang="tr-TR" sz="2000" b="1" dirty="0"/>
              <a:t>En Düşük Maliyet Seçeneğinin Belirlenmesi</a:t>
            </a:r>
            <a:r>
              <a:rPr lang="tr-TR" sz="2000" b="1" dirty="0" smtClean="0"/>
              <a:t>: </a:t>
            </a:r>
            <a:r>
              <a:rPr lang="tr-TR" sz="2000" dirty="0" smtClean="0"/>
              <a:t>Faydalar sabit olarak kabul edilir; ardından maliyetler sıralanır ve en düşük maliyete sahip olan düzenleme seçeneği tercih edilir.</a:t>
            </a:r>
            <a:endParaRPr lang="tr-TR" sz="2000" dirty="0"/>
          </a:p>
          <a:p>
            <a:pPr lvl="0" algn="just">
              <a:lnSpc>
                <a:spcPct val="115000"/>
              </a:lnSpc>
              <a:spcBef>
                <a:spcPts val="1200"/>
              </a:spcBef>
              <a:spcAft>
                <a:spcPts val="600"/>
              </a:spcAft>
            </a:pPr>
            <a:endParaRPr lang="tr-TR" sz="2000" dirty="0"/>
          </a:p>
        </p:txBody>
      </p:sp>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smtClean="0">
                <a:solidFill>
                  <a:srgbClr val="FF0000"/>
                </a:solidFill>
              </a:rPr>
              <a:t>En </a:t>
            </a:r>
            <a:r>
              <a:rPr lang="tr-TR" sz="2400" b="1" dirty="0">
                <a:solidFill>
                  <a:srgbClr val="FF0000"/>
                </a:solidFill>
              </a:rPr>
              <a:t>Düşük Maliyet </a:t>
            </a:r>
            <a:r>
              <a:rPr lang="tr-TR" sz="2400" b="1" dirty="0" smtClean="0">
                <a:solidFill>
                  <a:srgbClr val="FF0000"/>
                </a:solidFill>
              </a:rPr>
              <a:t>Analizi-III</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066683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57</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145241"/>
            <a:ext cx="8117674" cy="5441490"/>
          </a:xfrm>
          <a:prstGeom prst="rect">
            <a:avLst/>
          </a:prstGeom>
          <a:noFill/>
        </p:spPr>
        <p:txBody>
          <a:bodyPr wrap="square" rtlCol="0">
            <a:spAutoFit/>
          </a:bodyPr>
          <a:lstStyle/>
          <a:p>
            <a:pPr lvl="0" algn="just">
              <a:lnSpc>
                <a:spcPct val="115000"/>
              </a:lnSpc>
              <a:spcBef>
                <a:spcPts val="1200"/>
              </a:spcBef>
              <a:spcAft>
                <a:spcPts val="600"/>
              </a:spcAft>
            </a:pPr>
            <a:r>
              <a:rPr lang="tr-TR" sz="2000" dirty="0"/>
              <a:t>Düzenlemeye ilişkin güçlü yönler, zayıf yönler, fırsatlar ve tehditlerin belirlendiği ve bunların zaman içerisinde nasıl değişim göstereceğinin değerlendirildiği yöntemdir</a:t>
            </a:r>
            <a:r>
              <a:rPr lang="tr-TR" sz="2000" dirty="0" smtClean="0"/>
              <a:t>.</a:t>
            </a:r>
          </a:p>
          <a:p>
            <a:pPr lvl="0" algn="just">
              <a:lnSpc>
                <a:spcPct val="115000"/>
              </a:lnSpc>
              <a:spcBef>
                <a:spcPts val="1200"/>
              </a:spcBef>
              <a:spcAft>
                <a:spcPts val="600"/>
              </a:spcAft>
            </a:pPr>
            <a:r>
              <a:rPr lang="tr-TR" sz="2000" dirty="0"/>
              <a:t>GZFT analizinde özetle: </a:t>
            </a:r>
          </a:p>
          <a:p>
            <a:pPr lvl="0" algn="just">
              <a:lnSpc>
                <a:spcPct val="115000"/>
              </a:lnSpc>
              <a:spcBef>
                <a:spcPts val="1200"/>
              </a:spcBef>
              <a:spcAft>
                <a:spcPts val="600"/>
              </a:spcAft>
            </a:pPr>
            <a:r>
              <a:rPr lang="tr-TR" sz="2000" dirty="0" smtClean="0"/>
              <a:t>Güçlü </a:t>
            </a:r>
            <a:r>
              <a:rPr lang="tr-TR" sz="2000" dirty="0"/>
              <a:t>yönler: Düzenlemenin amaç ve hedeflerine ulaşırken getirdiği </a:t>
            </a:r>
            <a:r>
              <a:rPr lang="tr-TR" sz="2000" dirty="0" smtClean="0"/>
              <a:t>faydalar</a:t>
            </a:r>
            <a:endParaRPr lang="tr-TR" sz="2000" dirty="0"/>
          </a:p>
          <a:p>
            <a:pPr lvl="0" algn="just">
              <a:lnSpc>
                <a:spcPct val="115000"/>
              </a:lnSpc>
              <a:spcBef>
                <a:spcPts val="1200"/>
              </a:spcBef>
              <a:spcAft>
                <a:spcPts val="600"/>
              </a:spcAft>
            </a:pPr>
            <a:r>
              <a:rPr lang="tr-TR" sz="2000" dirty="0" smtClean="0"/>
              <a:t>Zayıf </a:t>
            </a:r>
            <a:r>
              <a:rPr lang="tr-TR" sz="2000" dirty="0"/>
              <a:t>yönler: Düzenlemenin yürürlüğe girmesi durumunda idarenin üstesinden gelmesi gereken olumsuz yönler veya ortaya çıkan </a:t>
            </a:r>
            <a:r>
              <a:rPr lang="tr-TR" sz="2000" dirty="0" smtClean="0"/>
              <a:t>maliyetler</a:t>
            </a:r>
            <a:endParaRPr lang="tr-TR" sz="2000" dirty="0"/>
          </a:p>
          <a:p>
            <a:pPr lvl="0" algn="just">
              <a:lnSpc>
                <a:spcPct val="115000"/>
              </a:lnSpc>
              <a:spcBef>
                <a:spcPts val="1200"/>
              </a:spcBef>
              <a:spcAft>
                <a:spcPts val="600"/>
              </a:spcAft>
            </a:pPr>
            <a:r>
              <a:rPr lang="tr-TR" sz="2000" dirty="0" smtClean="0"/>
              <a:t>Fırsatlar</a:t>
            </a:r>
            <a:r>
              <a:rPr lang="tr-TR" sz="2000" dirty="0"/>
              <a:t>: Faydaları artıracak ve/veya maliyetleri azaltacak </a:t>
            </a:r>
            <a:r>
              <a:rPr lang="tr-TR" sz="2000" dirty="0" smtClean="0"/>
              <a:t>imkânlar</a:t>
            </a:r>
            <a:endParaRPr lang="tr-TR" sz="2000" dirty="0"/>
          </a:p>
          <a:p>
            <a:pPr lvl="0" algn="just">
              <a:lnSpc>
                <a:spcPct val="115000"/>
              </a:lnSpc>
              <a:spcBef>
                <a:spcPts val="1200"/>
              </a:spcBef>
              <a:spcAft>
                <a:spcPts val="600"/>
              </a:spcAft>
            </a:pPr>
            <a:r>
              <a:rPr lang="tr-TR" sz="2000" dirty="0" smtClean="0"/>
              <a:t>Tehditler</a:t>
            </a:r>
            <a:r>
              <a:rPr lang="tr-TR" sz="2000" dirty="0"/>
              <a:t>: Faydaları azaltacak ve/veya maliyetleri artıracak </a:t>
            </a:r>
            <a:r>
              <a:rPr lang="tr-TR" sz="2000" dirty="0" smtClean="0"/>
              <a:t>riskleri ifade etmektedir. </a:t>
            </a:r>
            <a:endParaRPr lang="tr-TR" sz="2000" dirty="0"/>
          </a:p>
          <a:p>
            <a:pPr lvl="0" algn="just">
              <a:lnSpc>
                <a:spcPct val="115000"/>
              </a:lnSpc>
              <a:spcBef>
                <a:spcPts val="1200"/>
              </a:spcBef>
              <a:spcAft>
                <a:spcPts val="600"/>
              </a:spcAft>
            </a:pPr>
            <a:endParaRPr lang="tr-TR" sz="2400" dirty="0" smtClean="0"/>
          </a:p>
        </p:txBody>
      </p:sp>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smtClean="0">
                <a:solidFill>
                  <a:srgbClr val="FF0000"/>
                </a:solidFill>
              </a:rPr>
              <a:t>GZFT </a:t>
            </a:r>
            <a:r>
              <a:rPr lang="tr-TR" sz="2400" b="1" dirty="0">
                <a:solidFill>
                  <a:srgbClr val="FF0000"/>
                </a:solidFill>
              </a:rPr>
              <a:t>Analizi</a:t>
            </a: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1332241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58</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a:solidFill>
                  <a:srgbClr val="FF0000"/>
                </a:solidFill>
              </a:rPr>
              <a:t>GZFT Listesi</a:t>
            </a: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6" name="Tablo 5"/>
          <p:cNvGraphicFramePr>
            <a:graphicFrameLocks noGrp="1"/>
          </p:cNvGraphicFramePr>
          <p:nvPr>
            <p:extLst>
              <p:ext uri="{D42A27DB-BD31-4B8C-83A1-F6EECF244321}">
                <p14:modId xmlns:p14="http://schemas.microsoft.com/office/powerpoint/2010/main" val="2887338793"/>
              </p:ext>
            </p:extLst>
          </p:nvPr>
        </p:nvGraphicFramePr>
        <p:xfrm>
          <a:off x="842963" y="1546180"/>
          <a:ext cx="7977189" cy="3765975"/>
        </p:xfrm>
        <a:graphic>
          <a:graphicData uri="http://schemas.openxmlformats.org/drawingml/2006/table">
            <a:tbl>
              <a:tblPr/>
              <a:tblGrid>
                <a:gridCol w="2093660">
                  <a:extLst>
                    <a:ext uri="{9D8B030D-6E8A-4147-A177-3AD203B41FA5}">
                      <a16:colId xmlns:a16="http://schemas.microsoft.com/office/drawing/2014/main" val="20000"/>
                    </a:ext>
                  </a:extLst>
                </a:gridCol>
                <a:gridCol w="1960883">
                  <a:extLst>
                    <a:ext uri="{9D8B030D-6E8A-4147-A177-3AD203B41FA5}">
                      <a16:colId xmlns:a16="http://schemas.microsoft.com/office/drawing/2014/main" val="20001"/>
                    </a:ext>
                  </a:extLst>
                </a:gridCol>
                <a:gridCol w="1960883">
                  <a:extLst>
                    <a:ext uri="{9D8B030D-6E8A-4147-A177-3AD203B41FA5}">
                      <a16:colId xmlns:a16="http://schemas.microsoft.com/office/drawing/2014/main" val="20002"/>
                    </a:ext>
                  </a:extLst>
                </a:gridCol>
                <a:gridCol w="1961763">
                  <a:extLst>
                    <a:ext uri="{9D8B030D-6E8A-4147-A177-3AD203B41FA5}">
                      <a16:colId xmlns:a16="http://schemas.microsoft.com/office/drawing/2014/main" val="20003"/>
                    </a:ext>
                  </a:extLst>
                </a:gridCol>
              </a:tblGrid>
              <a:tr h="492020">
                <a:tc gridSpan="2">
                  <a:txBody>
                    <a:bodyPr/>
                    <a:lstStyle/>
                    <a:p>
                      <a:pPr algn="ctr">
                        <a:lnSpc>
                          <a:spcPct val="115000"/>
                        </a:lnSpc>
                        <a:spcBef>
                          <a:spcPts val="300"/>
                        </a:spcBef>
                        <a:spcAft>
                          <a:spcPts val="0"/>
                        </a:spcAft>
                      </a:pPr>
                      <a:r>
                        <a:rPr lang="tr-TR" sz="20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İç Çevre</a:t>
                      </a:r>
                      <a:endParaRPr lang="tr-TR"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C"/>
                    </a:solidFill>
                  </a:tcPr>
                </a:tc>
                <a:tc hMerge="1">
                  <a:txBody>
                    <a:bodyPr/>
                    <a:lstStyle/>
                    <a:p>
                      <a:endParaRPr lang="tr-TR"/>
                    </a:p>
                  </a:txBody>
                  <a:tcPr/>
                </a:tc>
                <a:tc gridSpan="2">
                  <a:txBody>
                    <a:bodyPr/>
                    <a:lstStyle/>
                    <a:p>
                      <a:pPr algn="ctr">
                        <a:lnSpc>
                          <a:spcPct val="115000"/>
                        </a:lnSpc>
                        <a:spcBef>
                          <a:spcPts val="300"/>
                        </a:spcBef>
                        <a:spcAft>
                          <a:spcPts val="0"/>
                        </a:spcAft>
                      </a:pPr>
                      <a:r>
                        <a:rPr lang="tr-TR" sz="2000" b="1">
                          <a:solidFill>
                            <a:srgbClr val="FFFFFF"/>
                          </a:solidFill>
                          <a:effectLst/>
                          <a:latin typeface="Calibri" panose="020F0502020204030204" pitchFamily="34" charset="0"/>
                          <a:ea typeface="Calibri" panose="020F0502020204030204" pitchFamily="34" charset="0"/>
                          <a:cs typeface="Calibri" panose="020F0502020204030204" pitchFamily="34" charset="0"/>
                        </a:rPr>
                        <a:t>Dış Çevre</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C"/>
                    </a:solidFill>
                  </a:tcPr>
                </a:tc>
                <a:tc hMerge="1">
                  <a:txBody>
                    <a:bodyPr/>
                    <a:lstStyle/>
                    <a:p>
                      <a:endParaRPr lang="tr-TR"/>
                    </a:p>
                  </a:txBody>
                  <a:tcPr/>
                </a:tc>
                <a:extLst>
                  <a:ext uri="{0D108BD9-81ED-4DB2-BD59-A6C34878D82A}">
                    <a16:rowId xmlns:a16="http://schemas.microsoft.com/office/drawing/2014/main" val="10000"/>
                  </a:ext>
                </a:extLst>
              </a:tr>
              <a:tr h="492020">
                <a:tc>
                  <a:txBody>
                    <a:bodyPr/>
                    <a:lstStyle/>
                    <a:p>
                      <a:pPr algn="ctr">
                        <a:lnSpc>
                          <a:spcPct val="115000"/>
                        </a:lnSpc>
                        <a:spcBef>
                          <a:spcPts val="300"/>
                        </a:spcBef>
                        <a:spcAft>
                          <a:spcPts val="0"/>
                        </a:spcAft>
                      </a:pPr>
                      <a:r>
                        <a:rPr lang="tr-TR" sz="2000" b="1">
                          <a:solidFill>
                            <a:srgbClr val="FFFFFF"/>
                          </a:solidFill>
                          <a:effectLst/>
                          <a:latin typeface="Calibri" panose="020F0502020204030204" pitchFamily="34" charset="0"/>
                          <a:ea typeface="Calibri" panose="020F0502020204030204" pitchFamily="34" charset="0"/>
                          <a:cs typeface="Calibri" panose="020F0502020204030204" pitchFamily="34" charset="0"/>
                        </a:rPr>
                        <a:t>Güçlü yönler</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C"/>
                    </a:solidFill>
                  </a:tcPr>
                </a:tc>
                <a:tc>
                  <a:txBody>
                    <a:bodyPr/>
                    <a:lstStyle/>
                    <a:p>
                      <a:pPr algn="ctr">
                        <a:lnSpc>
                          <a:spcPct val="115000"/>
                        </a:lnSpc>
                        <a:spcBef>
                          <a:spcPts val="300"/>
                        </a:spcBef>
                        <a:spcAft>
                          <a:spcPts val="0"/>
                        </a:spcAft>
                      </a:pPr>
                      <a:r>
                        <a:rPr lang="tr-TR" sz="2000" b="1">
                          <a:solidFill>
                            <a:srgbClr val="FFFFFF"/>
                          </a:solidFill>
                          <a:effectLst/>
                          <a:latin typeface="Calibri" panose="020F0502020204030204" pitchFamily="34" charset="0"/>
                          <a:ea typeface="Calibri" panose="020F0502020204030204" pitchFamily="34" charset="0"/>
                          <a:cs typeface="Calibri" panose="020F0502020204030204" pitchFamily="34" charset="0"/>
                        </a:rPr>
                        <a:t>Zayıf yönler</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C"/>
                    </a:solidFill>
                  </a:tcPr>
                </a:tc>
                <a:tc>
                  <a:txBody>
                    <a:bodyPr/>
                    <a:lstStyle/>
                    <a:p>
                      <a:pPr algn="ctr">
                        <a:lnSpc>
                          <a:spcPct val="115000"/>
                        </a:lnSpc>
                        <a:spcBef>
                          <a:spcPts val="300"/>
                        </a:spcBef>
                        <a:spcAft>
                          <a:spcPts val="0"/>
                        </a:spcAft>
                      </a:pPr>
                      <a:r>
                        <a:rPr lang="tr-TR" sz="2000" b="1">
                          <a:solidFill>
                            <a:srgbClr val="FFFFFF"/>
                          </a:solidFill>
                          <a:effectLst/>
                          <a:latin typeface="Calibri" panose="020F0502020204030204" pitchFamily="34" charset="0"/>
                          <a:ea typeface="Calibri" panose="020F0502020204030204" pitchFamily="34" charset="0"/>
                          <a:cs typeface="Calibri" panose="020F0502020204030204" pitchFamily="34" charset="0"/>
                        </a:rPr>
                        <a:t>Fırsatlar</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C"/>
                    </a:solidFill>
                  </a:tcPr>
                </a:tc>
                <a:tc>
                  <a:txBody>
                    <a:bodyPr/>
                    <a:lstStyle/>
                    <a:p>
                      <a:pPr algn="ctr">
                        <a:lnSpc>
                          <a:spcPct val="115000"/>
                        </a:lnSpc>
                        <a:spcBef>
                          <a:spcPts val="300"/>
                        </a:spcBef>
                        <a:spcAft>
                          <a:spcPts val="0"/>
                        </a:spcAft>
                      </a:pPr>
                      <a:r>
                        <a:rPr lang="tr-TR" sz="2000" b="1">
                          <a:solidFill>
                            <a:srgbClr val="FFFFFF"/>
                          </a:solidFill>
                          <a:effectLst/>
                          <a:latin typeface="Calibri" panose="020F0502020204030204" pitchFamily="34" charset="0"/>
                          <a:ea typeface="Calibri" panose="020F0502020204030204" pitchFamily="34" charset="0"/>
                          <a:cs typeface="Calibri" panose="020F0502020204030204" pitchFamily="34" charset="0"/>
                        </a:rPr>
                        <a:t>Tehditler</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C"/>
                    </a:solidFill>
                  </a:tcPr>
                </a:tc>
                <a:extLst>
                  <a:ext uri="{0D108BD9-81ED-4DB2-BD59-A6C34878D82A}">
                    <a16:rowId xmlns:a16="http://schemas.microsoft.com/office/drawing/2014/main" val="10001"/>
                  </a:ext>
                </a:extLst>
              </a:tr>
              <a:tr h="1847121">
                <a:tc>
                  <a:txBody>
                    <a:bodyPr/>
                    <a:lstStyle/>
                    <a:p>
                      <a:pPr marL="342900" lvl="0" indent="-342900" algn="just">
                        <a:lnSpc>
                          <a:spcPct val="115000"/>
                        </a:lnSpc>
                        <a:spcAft>
                          <a:spcPts val="0"/>
                        </a:spcAft>
                        <a:buFont typeface="Symbol" panose="05050102010706020507" pitchFamily="18" charset="2"/>
                        <a:buChar char=""/>
                      </a:pPr>
                      <a:r>
                        <a:rPr lang="tr-TR" sz="20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Maddeler </a:t>
                      </a:r>
                      <a:r>
                        <a:rPr lang="tr-TR" sz="200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hâlinde </a:t>
                      </a:r>
                      <a:r>
                        <a:rPr lang="tr-TR" sz="20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olmalı</a:t>
                      </a:r>
                      <a:endParaRPr lang="tr-TR" sz="2000" dirty="0">
                        <a:solidFill>
                          <a:srgbClr val="FF0000"/>
                        </a:solidFill>
                        <a:effectLst/>
                        <a:latin typeface="Times New Roman" panose="02020603050405020304" pitchFamily="18" charset="0"/>
                        <a:ea typeface="Calibri" panose="020F0502020204030204" pitchFamily="34" charset="0"/>
                      </a:endParaRPr>
                    </a:p>
                    <a:p>
                      <a:pPr marL="342900" lvl="0" indent="-342900" algn="just">
                        <a:lnSpc>
                          <a:spcPct val="115000"/>
                        </a:lnSpc>
                        <a:spcAft>
                          <a:spcPts val="0"/>
                        </a:spcAft>
                        <a:buFont typeface="Symbol" panose="05050102010706020507" pitchFamily="18" charset="2"/>
                        <a:buChar char=""/>
                      </a:pPr>
                      <a:r>
                        <a:rPr lang="tr-TR" sz="20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Kısa, öz ve somut olmalı</a:t>
                      </a:r>
                      <a:endParaRPr lang="tr-TR" sz="2000" dirty="0">
                        <a:solidFill>
                          <a:srgbClr val="FF0000"/>
                        </a:solidFill>
                        <a:effectLst/>
                        <a:latin typeface="Times New Roman" panose="02020603050405020304" pitchFamily="18" charset="0"/>
                        <a:ea typeface="Calibri" panose="020F0502020204030204" pitchFamily="34" charset="0"/>
                      </a:endParaRPr>
                    </a:p>
                    <a:p>
                      <a:pPr marL="342900" lvl="0" indent="-342900" algn="just">
                        <a:lnSpc>
                          <a:spcPct val="115000"/>
                        </a:lnSpc>
                        <a:spcAft>
                          <a:spcPts val="0"/>
                        </a:spcAft>
                        <a:buFont typeface="Symbol" panose="05050102010706020507" pitchFamily="18" charset="2"/>
                        <a:buChar char=""/>
                      </a:pPr>
                      <a:r>
                        <a:rPr lang="tr-TR" sz="20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Önem derecesine göre sıralanmalı</a:t>
                      </a:r>
                      <a:endParaRPr lang="tr-TR" sz="2000" dirty="0">
                        <a:solidFill>
                          <a:srgbClr val="FF0000"/>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Calibri" panose="020F0502020204030204" pitchFamily="34" charset="0"/>
                        </a:rPr>
                        <a:t> </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tr-TR" sz="2000">
                          <a:effectLst/>
                          <a:latin typeface="Calibri" panose="020F0502020204030204" pitchFamily="34" charset="0"/>
                          <a:ea typeface="Calibri" panose="020F0502020204030204" pitchFamily="34" charset="0"/>
                          <a:cs typeface="Calibri" panose="020F0502020204030204" pitchFamily="34" charset="0"/>
                        </a:rPr>
                        <a:t> </a:t>
                      </a:r>
                      <a:endParaRPr lang="tr-TR" sz="2000">
                        <a:effectLst/>
                        <a:latin typeface="Times New Roman" panose="02020603050405020304" pitchFamily="18" charset="0"/>
                        <a:ea typeface="Calibri" panose="020F0502020204030204" pitchFamily="34" charset="0"/>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tr-TR" sz="2000" dirty="0">
                          <a:effectLst/>
                          <a:latin typeface="Calibri" panose="020F0502020204030204" pitchFamily="34" charset="0"/>
                          <a:ea typeface="Calibri" panose="020F0502020204030204" pitchFamily="34" charset="0"/>
                          <a:cs typeface="Calibri" panose="020F0502020204030204" pitchFamily="34" charset="0"/>
                        </a:rPr>
                        <a:t> </a:t>
                      </a:r>
                      <a:endParaRPr lang="tr-TR"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2578718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59</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1" name="Metin kutusu 10"/>
          <p:cNvSpPr txBox="1"/>
          <p:nvPr/>
        </p:nvSpPr>
        <p:spPr>
          <a:xfrm>
            <a:off x="702479" y="509038"/>
            <a:ext cx="8117673" cy="461665"/>
          </a:xfrm>
          <a:prstGeom prst="rect">
            <a:avLst/>
          </a:prstGeom>
          <a:noFill/>
        </p:spPr>
        <p:txBody>
          <a:bodyPr wrap="square" rtlCol="0">
            <a:spAutoFit/>
          </a:bodyPr>
          <a:lstStyle/>
          <a:p>
            <a:pPr algn="ctr"/>
            <a:r>
              <a:rPr lang="tr-TR" sz="2400" b="1" dirty="0">
                <a:solidFill>
                  <a:srgbClr val="FF0000"/>
                </a:solidFill>
              </a:rPr>
              <a:t>GZFT Değerlendirme Matrisi</a:t>
            </a: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6" name="Tablo 5"/>
          <p:cNvGraphicFramePr>
            <a:graphicFrameLocks noGrp="1"/>
          </p:cNvGraphicFramePr>
          <p:nvPr>
            <p:extLst>
              <p:ext uri="{D42A27DB-BD31-4B8C-83A1-F6EECF244321}">
                <p14:modId xmlns:p14="http://schemas.microsoft.com/office/powerpoint/2010/main" val="3383637259"/>
              </p:ext>
            </p:extLst>
          </p:nvPr>
        </p:nvGraphicFramePr>
        <p:xfrm>
          <a:off x="628650" y="1315348"/>
          <a:ext cx="8191504" cy="4469788"/>
        </p:xfrm>
        <a:graphic>
          <a:graphicData uri="http://schemas.openxmlformats.org/drawingml/2006/table">
            <a:tbl>
              <a:tblPr firstRow="1" firstCol="1" bandRow="1"/>
              <a:tblGrid>
                <a:gridCol w="2047876">
                  <a:extLst>
                    <a:ext uri="{9D8B030D-6E8A-4147-A177-3AD203B41FA5}">
                      <a16:colId xmlns:a16="http://schemas.microsoft.com/office/drawing/2014/main" val="20000"/>
                    </a:ext>
                  </a:extLst>
                </a:gridCol>
                <a:gridCol w="2047876">
                  <a:extLst>
                    <a:ext uri="{9D8B030D-6E8A-4147-A177-3AD203B41FA5}">
                      <a16:colId xmlns:a16="http://schemas.microsoft.com/office/drawing/2014/main" val="20001"/>
                    </a:ext>
                  </a:extLst>
                </a:gridCol>
                <a:gridCol w="2047876">
                  <a:extLst>
                    <a:ext uri="{9D8B030D-6E8A-4147-A177-3AD203B41FA5}">
                      <a16:colId xmlns:a16="http://schemas.microsoft.com/office/drawing/2014/main" val="20002"/>
                    </a:ext>
                  </a:extLst>
                </a:gridCol>
                <a:gridCol w="2047876">
                  <a:extLst>
                    <a:ext uri="{9D8B030D-6E8A-4147-A177-3AD203B41FA5}">
                      <a16:colId xmlns:a16="http://schemas.microsoft.com/office/drawing/2014/main" val="20003"/>
                    </a:ext>
                  </a:extLst>
                </a:gridCol>
              </a:tblGrid>
              <a:tr h="388017">
                <a:tc>
                  <a:txBody>
                    <a:bodyPr/>
                    <a:lstStyle/>
                    <a:p>
                      <a:pPr algn="ctr">
                        <a:lnSpc>
                          <a:spcPct val="115000"/>
                        </a:lnSpc>
                        <a:spcAft>
                          <a:spcPts val="0"/>
                        </a:spcAft>
                      </a:pPr>
                      <a:r>
                        <a:rPr lang="tr-TR" sz="20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Mevcut Durum* </a:t>
                      </a:r>
                      <a:endParaRPr lang="tr-TR"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C"/>
                    </a:solidFill>
                  </a:tcPr>
                </a:tc>
                <a:tc>
                  <a:txBody>
                    <a:bodyPr/>
                    <a:lstStyle/>
                    <a:p>
                      <a:pPr algn="ctr">
                        <a:lnSpc>
                          <a:spcPct val="115000"/>
                        </a:lnSpc>
                        <a:spcAft>
                          <a:spcPts val="0"/>
                        </a:spcAft>
                      </a:pPr>
                      <a:r>
                        <a:rPr lang="tr-TR" sz="2000" b="1">
                          <a:solidFill>
                            <a:srgbClr val="FFFFFF"/>
                          </a:solidFill>
                          <a:effectLst/>
                          <a:latin typeface="Calibri" panose="020F0502020204030204" pitchFamily="34" charset="0"/>
                          <a:ea typeface="Calibri" panose="020F0502020204030204" pitchFamily="34" charset="0"/>
                          <a:cs typeface="Calibri" panose="020F0502020204030204" pitchFamily="34" charset="0"/>
                        </a:rPr>
                        <a:t>Nitelik</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C"/>
                    </a:solidFill>
                  </a:tcPr>
                </a:tc>
                <a:tc>
                  <a:txBody>
                    <a:bodyPr/>
                    <a:lstStyle/>
                    <a:p>
                      <a:pPr algn="ctr">
                        <a:lnSpc>
                          <a:spcPct val="115000"/>
                        </a:lnSpc>
                        <a:spcAft>
                          <a:spcPts val="0"/>
                        </a:spcAft>
                      </a:pPr>
                      <a:r>
                        <a:rPr lang="tr-TR" sz="2000" b="1">
                          <a:solidFill>
                            <a:srgbClr val="FFFFFF"/>
                          </a:solidFill>
                          <a:effectLst/>
                          <a:latin typeface="Calibri" panose="020F0502020204030204" pitchFamily="34" charset="0"/>
                          <a:ea typeface="Calibri" panose="020F0502020204030204" pitchFamily="34" charset="0"/>
                          <a:cs typeface="Calibri" panose="020F0502020204030204" pitchFamily="34" charset="0"/>
                        </a:rPr>
                        <a:t>Önerilen Düzenleme </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C"/>
                    </a:solidFill>
                  </a:tcPr>
                </a:tc>
                <a:tc>
                  <a:txBody>
                    <a:bodyPr/>
                    <a:lstStyle/>
                    <a:p>
                      <a:pPr algn="ctr">
                        <a:lnSpc>
                          <a:spcPct val="115000"/>
                        </a:lnSpc>
                        <a:spcAft>
                          <a:spcPts val="0"/>
                        </a:spcAft>
                      </a:pPr>
                      <a:r>
                        <a:rPr lang="tr-TR" sz="2000" b="1">
                          <a:solidFill>
                            <a:srgbClr val="FFFFFF"/>
                          </a:solidFill>
                          <a:effectLst/>
                          <a:latin typeface="Calibri" panose="020F0502020204030204" pitchFamily="34" charset="0"/>
                          <a:ea typeface="Calibri" panose="020F0502020204030204" pitchFamily="34" charset="0"/>
                          <a:cs typeface="Calibri" panose="020F0502020204030204" pitchFamily="34" charset="0"/>
                        </a:rPr>
                        <a:t>Alternatif Düzenleme</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23C"/>
                    </a:solidFill>
                  </a:tcPr>
                </a:tc>
                <a:extLst>
                  <a:ext uri="{0D108BD9-81ED-4DB2-BD59-A6C34878D82A}">
                    <a16:rowId xmlns:a16="http://schemas.microsoft.com/office/drawing/2014/main" val="10000"/>
                  </a:ext>
                </a:extLst>
              </a:tr>
              <a:tr h="942187">
                <a:tc rowSpan="4">
                  <a:txBody>
                    <a:bodyPr/>
                    <a:lstStyle/>
                    <a:p>
                      <a:pPr marL="342900" lvl="0" indent="-342900" algn="l">
                        <a:spcAft>
                          <a:spcPts val="0"/>
                        </a:spcAft>
                        <a:buFont typeface="Symbol" panose="05050102010706020507" pitchFamily="18" charset="2"/>
                        <a:buChar char=""/>
                      </a:pPr>
                      <a:r>
                        <a:rPr lang="tr-TR" sz="2000" dirty="0">
                          <a:effectLst/>
                          <a:latin typeface="Calibri" panose="020F0502020204030204" pitchFamily="34" charset="0"/>
                          <a:ea typeface="Calibri" panose="020F0502020204030204" pitchFamily="34" charset="0"/>
                          <a:cs typeface="Calibri" panose="020F0502020204030204" pitchFamily="34" charset="0"/>
                        </a:rPr>
                        <a:t>A</a:t>
                      </a:r>
                      <a:endParaRPr lang="tr-TR" sz="2000" dirty="0">
                        <a:effectLst/>
                        <a:latin typeface="Times New Roman" panose="02020603050405020304" pitchFamily="18" charset="0"/>
                        <a:ea typeface="Calibri" panose="020F0502020204030204" pitchFamily="34" charset="0"/>
                      </a:endParaRPr>
                    </a:p>
                    <a:p>
                      <a:pPr marL="342900" lvl="0" indent="-342900" algn="l">
                        <a:spcAft>
                          <a:spcPts val="0"/>
                        </a:spcAft>
                        <a:buFont typeface="Symbol" panose="05050102010706020507" pitchFamily="18" charset="2"/>
                        <a:buChar char=""/>
                      </a:pPr>
                      <a:r>
                        <a:rPr lang="tr-TR" sz="2000" dirty="0">
                          <a:effectLst/>
                          <a:latin typeface="Calibri" panose="020F0502020204030204" pitchFamily="34" charset="0"/>
                          <a:ea typeface="Calibri" panose="020F0502020204030204" pitchFamily="34" charset="0"/>
                          <a:cs typeface="Calibri" panose="020F0502020204030204" pitchFamily="34" charset="0"/>
                        </a:rPr>
                        <a:t>B</a:t>
                      </a:r>
                      <a:endParaRPr lang="tr-TR" sz="2000" dirty="0">
                        <a:effectLst/>
                        <a:latin typeface="Times New Roman" panose="02020603050405020304" pitchFamily="18" charset="0"/>
                        <a:ea typeface="Calibri" panose="020F0502020204030204" pitchFamily="34" charset="0"/>
                      </a:endParaRPr>
                    </a:p>
                    <a:p>
                      <a:pPr marL="342900" lvl="0" indent="-342900" algn="l">
                        <a:spcAft>
                          <a:spcPts val="0"/>
                        </a:spcAft>
                        <a:buFont typeface="Symbol" panose="05050102010706020507" pitchFamily="18" charset="2"/>
                        <a:buChar char=""/>
                      </a:pPr>
                      <a:r>
                        <a:rPr lang="tr-TR" sz="2000" dirty="0">
                          <a:effectLst/>
                          <a:latin typeface="Calibri" panose="020F0502020204030204" pitchFamily="34" charset="0"/>
                          <a:ea typeface="Calibri" panose="020F0502020204030204" pitchFamily="34" charset="0"/>
                          <a:cs typeface="Calibri" panose="020F0502020204030204" pitchFamily="34" charset="0"/>
                        </a:rPr>
                        <a:t>C</a:t>
                      </a:r>
                      <a:endParaRPr lang="tr-TR" sz="2000" dirty="0">
                        <a:effectLst/>
                        <a:latin typeface="Times New Roman" panose="02020603050405020304" pitchFamily="18" charset="0"/>
                        <a:ea typeface="Calibri" panose="020F0502020204030204" pitchFamily="34" charset="0"/>
                      </a:endParaRPr>
                    </a:p>
                    <a:p>
                      <a:pPr marL="457200" algn="just">
                        <a:spcAft>
                          <a:spcPts val="0"/>
                        </a:spcAft>
                      </a:pPr>
                      <a:r>
                        <a:rPr lang="tr-TR" sz="2000" dirty="0">
                          <a:effectLst/>
                          <a:latin typeface="Calibri" panose="020F0502020204030204" pitchFamily="34" charset="0"/>
                          <a:ea typeface="Calibri" panose="020F0502020204030204" pitchFamily="34" charset="0"/>
                          <a:cs typeface="Calibri" panose="020F0502020204030204" pitchFamily="34" charset="0"/>
                        </a:rPr>
                        <a:t> </a:t>
                      </a:r>
                      <a:endParaRPr lang="tr-TR"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tr-TR" sz="2000" i="1" dirty="0">
                          <a:effectLst/>
                          <a:latin typeface="Calibri" panose="020F0502020204030204" pitchFamily="34" charset="0"/>
                          <a:ea typeface="Calibri" panose="020F0502020204030204" pitchFamily="34" charset="0"/>
                          <a:cs typeface="Calibri" panose="020F0502020204030204" pitchFamily="34" charset="0"/>
                        </a:rPr>
                        <a:t>Güçlü Yönler</a:t>
                      </a:r>
                      <a:endParaRPr lang="tr-TR"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tr-TR" sz="2000" b="1">
                          <a:effectLst/>
                          <a:latin typeface="Calibri" panose="020F0502020204030204" pitchFamily="34" charset="0"/>
                          <a:ea typeface="Calibri" panose="020F0502020204030204" pitchFamily="34" charset="0"/>
                          <a:cs typeface="Calibri" panose="020F0502020204030204" pitchFamily="34" charset="0"/>
                        </a:rPr>
                        <a:t>++</a:t>
                      </a:r>
                      <a:endParaRPr lang="tr-TR" sz="2000">
                        <a:effectLst/>
                        <a:latin typeface="Times New Roman" panose="02020603050405020304" pitchFamily="18" charset="0"/>
                        <a:ea typeface="Calibri" panose="020F0502020204030204" pitchFamily="34" charset="0"/>
                      </a:endParaRPr>
                    </a:p>
                    <a:p>
                      <a:pPr algn="just">
                        <a:lnSpc>
                          <a:spcPct val="115000"/>
                        </a:lnSpc>
                        <a:spcAft>
                          <a:spcPts val="600"/>
                        </a:spcAft>
                      </a:pPr>
                      <a:r>
                        <a:rPr lang="tr-TR" sz="2000">
                          <a:effectLst/>
                          <a:latin typeface="Calibri" panose="020F0502020204030204" pitchFamily="34" charset="0"/>
                          <a:ea typeface="Calibri" panose="020F0502020204030204" pitchFamily="34" charset="0"/>
                          <a:cs typeface="Calibri" panose="020F0502020204030204" pitchFamily="34" charset="0"/>
                        </a:rPr>
                        <a:t>(Kısa açıklama)</a:t>
                      </a:r>
                      <a:r>
                        <a:rPr lang="tr-TR" sz="2000" b="1">
                          <a:effectLst/>
                          <a:latin typeface="Calibri" panose="020F0502020204030204" pitchFamily="34" charset="0"/>
                          <a:ea typeface="Calibri" panose="020F0502020204030204" pitchFamily="34" charset="0"/>
                          <a:cs typeface="Calibri" panose="020F0502020204030204" pitchFamily="34" charset="0"/>
                        </a:rPr>
                        <a:t>**</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tr-TR" sz="2000" b="1">
                          <a:effectLst/>
                          <a:latin typeface="Calibri" panose="020F0502020204030204" pitchFamily="34" charset="0"/>
                          <a:ea typeface="Calibri" panose="020F0502020204030204" pitchFamily="34" charset="0"/>
                          <a:cs typeface="Calibri" panose="020F0502020204030204" pitchFamily="34" charset="0"/>
                        </a:rPr>
                        <a:t>+</a:t>
                      </a:r>
                      <a:endParaRPr lang="tr-TR" sz="2000">
                        <a:effectLst/>
                        <a:latin typeface="Times New Roman" panose="02020603050405020304" pitchFamily="18" charset="0"/>
                        <a:ea typeface="Calibri" panose="020F0502020204030204" pitchFamily="34" charset="0"/>
                      </a:endParaRPr>
                    </a:p>
                    <a:p>
                      <a:pPr algn="just">
                        <a:lnSpc>
                          <a:spcPct val="115000"/>
                        </a:lnSpc>
                        <a:spcAft>
                          <a:spcPts val="600"/>
                        </a:spcAft>
                      </a:pPr>
                      <a:r>
                        <a:rPr lang="tr-TR" sz="2000">
                          <a:effectLst/>
                          <a:latin typeface="Calibri" panose="020F0502020204030204" pitchFamily="34" charset="0"/>
                          <a:ea typeface="Calibri" panose="020F0502020204030204" pitchFamily="34" charset="0"/>
                          <a:cs typeface="Calibri" panose="020F0502020204030204" pitchFamily="34" charset="0"/>
                        </a:rPr>
                        <a:t>(Kısa açıklama)</a:t>
                      </a:r>
                      <a:r>
                        <a:rPr lang="tr-TR" sz="2000" b="1">
                          <a:effectLst/>
                          <a:latin typeface="Calibri" panose="020F0502020204030204" pitchFamily="34" charset="0"/>
                          <a:ea typeface="Calibri" panose="020F0502020204030204" pitchFamily="34" charset="0"/>
                          <a:cs typeface="Calibri" panose="020F0502020204030204" pitchFamily="34" charset="0"/>
                        </a:rPr>
                        <a:t>**</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42187">
                <a:tc vMerge="1">
                  <a:txBody>
                    <a:bodyPr/>
                    <a:lstStyle/>
                    <a:p>
                      <a:endParaRPr lang="tr-TR"/>
                    </a:p>
                  </a:txBody>
                  <a:tcPr/>
                </a:tc>
                <a:tc>
                  <a:txBody>
                    <a:bodyPr/>
                    <a:lstStyle/>
                    <a:p>
                      <a:pPr algn="ctr">
                        <a:lnSpc>
                          <a:spcPct val="115000"/>
                        </a:lnSpc>
                        <a:spcAft>
                          <a:spcPts val="600"/>
                        </a:spcAft>
                      </a:pPr>
                      <a:r>
                        <a:rPr lang="tr-TR" sz="2000" i="1">
                          <a:effectLst/>
                          <a:latin typeface="Calibri" panose="020F0502020204030204" pitchFamily="34" charset="0"/>
                          <a:ea typeface="Calibri" panose="020F0502020204030204" pitchFamily="34" charset="0"/>
                          <a:cs typeface="Calibri" panose="020F0502020204030204" pitchFamily="34" charset="0"/>
                        </a:rPr>
                        <a:t>Zayıf Yönler</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tr-TR" sz="2000" b="1">
                          <a:effectLst/>
                          <a:latin typeface="Calibri" panose="020F0502020204030204" pitchFamily="34" charset="0"/>
                          <a:ea typeface="Calibri" panose="020F0502020204030204" pitchFamily="34" charset="0"/>
                          <a:cs typeface="Calibri" panose="020F0502020204030204" pitchFamily="34" charset="0"/>
                        </a:rPr>
                        <a:t>--</a:t>
                      </a:r>
                      <a:endParaRPr lang="tr-TR" sz="2000">
                        <a:effectLst/>
                        <a:latin typeface="Times New Roman" panose="02020603050405020304" pitchFamily="18" charset="0"/>
                        <a:ea typeface="Calibri" panose="020F0502020204030204" pitchFamily="34" charset="0"/>
                      </a:endParaRPr>
                    </a:p>
                    <a:p>
                      <a:pPr algn="just">
                        <a:lnSpc>
                          <a:spcPct val="115000"/>
                        </a:lnSpc>
                        <a:spcAft>
                          <a:spcPts val="600"/>
                        </a:spcAft>
                      </a:pPr>
                      <a:r>
                        <a:rPr lang="tr-TR" sz="2000">
                          <a:effectLst/>
                          <a:latin typeface="Calibri" panose="020F0502020204030204" pitchFamily="34" charset="0"/>
                          <a:ea typeface="Calibri" panose="020F0502020204030204" pitchFamily="34" charset="0"/>
                          <a:cs typeface="Calibri" panose="020F0502020204030204" pitchFamily="34" charset="0"/>
                        </a:rPr>
                        <a:t>(Kısa açıklama)</a:t>
                      </a:r>
                      <a:r>
                        <a:rPr lang="tr-TR" sz="2000" b="1">
                          <a:effectLst/>
                          <a:latin typeface="Calibri" panose="020F0502020204030204" pitchFamily="34" charset="0"/>
                          <a:ea typeface="Calibri" panose="020F0502020204030204" pitchFamily="34" charset="0"/>
                          <a:cs typeface="Calibri" panose="020F0502020204030204" pitchFamily="34" charset="0"/>
                        </a:rPr>
                        <a:t>**</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tr-TR" sz="2000" b="1">
                          <a:effectLst/>
                          <a:latin typeface="Calibri" panose="020F0502020204030204" pitchFamily="34" charset="0"/>
                          <a:ea typeface="Calibri" panose="020F0502020204030204" pitchFamily="34" charset="0"/>
                          <a:cs typeface="Calibri" panose="020F0502020204030204" pitchFamily="34" charset="0"/>
                        </a:rPr>
                        <a:t>-</a:t>
                      </a:r>
                      <a:endParaRPr lang="tr-TR" sz="2000">
                        <a:effectLst/>
                        <a:latin typeface="Times New Roman" panose="02020603050405020304" pitchFamily="18" charset="0"/>
                        <a:ea typeface="Calibri" panose="020F0502020204030204" pitchFamily="34" charset="0"/>
                      </a:endParaRPr>
                    </a:p>
                    <a:p>
                      <a:pPr algn="just">
                        <a:lnSpc>
                          <a:spcPct val="115000"/>
                        </a:lnSpc>
                        <a:spcAft>
                          <a:spcPts val="600"/>
                        </a:spcAft>
                      </a:pPr>
                      <a:r>
                        <a:rPr lang="tr-TR" sz="2000">
                          <a:effectLst/>
                          <a:latin typeface="Calibri" panose="020F0502020204030204" pitchFamily="34" charset="0"/>
                          <a:ea typeface="Calibri" panose="020F0502020204030204" pitchFamily="34" charset="0"/>
                          <a:cs typeface="Calibri" panose="020F0502020204030204" pitchFamily="34" charset="0"/>
                        </a:rPr>
                        <a:t>(Kısa açıklama)</a:t>
                      </a:r>
                      <a:r>
                        <a:rPr lang="tr-TR" sz="2000" b="1">
                          <a:effectLst/>
                          <a:latin typeface="Calibri" panose="020F0502020204030204" pitchFamily="34" charset="0"/>
                          <a:ea typeface="Calibri" panose="020F0502020204030204" pitchFamily="34" charset="0"/>
                          <a:cs typeface="Calibri" panose="020F0502020204030204" pitchFamily="34" charset="0"/>
                        </a:rPr>
                        <a:t>**</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42187">
                <a:tc vMerge="1">
                  <a:txBody>
                    <a:bodyPr/>
                    <a:lstStyle/>
                    <a:p>
                      <a:endParaRPr lang="tr-TR"/>
                    </a:p>
                  </a:txBody>
                  <a:tcPr/>
                </a:tc>
                <a:tc>
                  <a:txBody>
                    <a:bodyPr/>
                    <a:lstStyle/>
                    <a:p>
                      <a:pPr algn="ctr">
                        <a:lnSpc>
                          <a:spcPct val="115000"/>
                        </a:lnSpc>
                        <a:spcAft>
                          <a:spcPts val="600"/>
                        </a:spcAft>
                      </a:pPr>
                      <a:r>
                        <a:rPr lang="tr-TR" sz="2000" i="1">
                          <a:effectLst/>
                          <a:latin typeface="Calibri" panose="020F0502020204030204" pitchFamily="34" charset="0"/>
                          <a:ea typeface="Calibri" panose="020F0502020204030204" pitchFamily="34" charset="0"/>
                          <a:cs typeface="Calibri" panose="020F0502020204030204" pitchFamily="34" charset="0"/>
                        </a:rPr>
                        <a:t>Fırsatlar</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tr-TR" sz="2000" b="1">
                          <a:effectLst/>
                          <a:latin typeface="Calibri" panose="020F0502020204030204" pitchFamily="34" charset="0"/>
                          <a:ea typeface="Calibri" panose="020F0502020204030204" pitchFamily="34" charset="0"/>
                          <a:cs typeface="Calibri" panose="020F0502020204030204" pitchFamily="34" charset="0"/>
                        </a:rPr>
                        <a:t>+</a:t>
                      </a:r>
                      <a:endParaRPr lang="tr-TR" sz="2000">
                        <a:effectLst/>
                        <a:latin typeface="Times New Roman" panose="02020603050405020304" pitchFamily="18" charset="0"/>
                        <a:ea typeface="Calibri" panose="020F0502020204030204" pitchFamily="34" charset="0"/>
                      </a:endParaRPr>
                    </a:p>
                    <a:p>
                      <a:pPr algn="just">
                        <a:lnSpc>
                          <a:spcPct val="115000"/>
                        </a:lnSpc>
                        <a:spcAft>
                          <a:spcPts val="600"/>
                        </a:spcAft>
                      </a:pPr>
                      <a:r>
                        <a:rPr lang="tr-TR" sz="2000">
                          <a:effectLst/>
                          <a:latin typeface="Calibri" panose="020F0502020204030204" pitchFamily="34" charset="0"/>
                          <a:ea typeface="Calibri" panose="020F0502020204030204" pitchFamily="34" charset="0"/>
                          <a:cs typeface="Calibri" panose="020F0502020204030204" pitchFamily="34" charset="0"/>
                        </a:rPr>
                        <a:t>(Kısa açıklama)</a:t>
                      </a:r>
                      <a:r>
                        <a:rPr lang="tr-TR" sz="2000" b="1">
                          <a:effectLst/>
                          <a:latin typeface="Calibri" panose="020F0502020204030204" pitchFamily="34" charset="0"/>
                          <a:ea typeface="Calibri" panose="020F0502020204030204" pitchFamily="34" charset="0"/>
                          <a:cs typeface="Calibri" panose="020F0502020204030204" pitchFamily="34" charset="0"/>
                        </a:rPr>
                        <a:t>**</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tr-TR" sz="2000" b="1">
                          <a:effectLst/>
                          <a:latin typeface="Calibri" panose="020F0502020204030204" pitchFamily="34" charset="0"/>
                          <a:ea typeface="Calibri" panose="020F0502020204030204" pitchFamily="34" charset="0"/>
                          <a:cs typeface="Calibri" panose="020F0502020204030204" pitchFamily="34" charset="0"/>
                        </a:rPr>
                        <a:t>+</a:t>
                      </a:r>
                      <a:endParaRPr lang="tr-TR" sz="2000">
                        <a:effectLst/>
                        <a:latin typeface="Times New Roman" panose="02020603050405020304" pitchFamily="18" charset="0"/>
                        <a:ea typeface="Calibri" panose="020F0502020204030204" pitchFamily="34" charset="0"/>
                      </a:endParaRPr>
                    </a:p>
                    <a:p>
                      <a:pPr algn="just">
                        <a:lnSpc>
                          <a:spcPct val="115000"/>
                        </a:lnSpc>
                        <a:spcAft>
                          <a:spcPts val="600"/>
                        </a:spcAft>
                      </a:pPr>
                      <a:r>
                        <a:rPr lang="tr-TR" sz="2000">
                          <a:effectLst/>
                          <a:latin typeface="Calibri" panose="020F0502020204030204" pitchFamily="34" charset="0"/>
                          <a:ea typeface="Calibri" panose="020F0502020204030204" pitchFamily="34" charset="0"/>
                          <a:cs typeface="Calibri" panose="020F0502020204030204" pitchFamily="34" charset="0"/>
                        </a:rPr>
                        <a:t>(Kısa açıklama)</a:t>
                      </a:r>
                      <a:r>
                        <a:rPr lang="tr-TR" sz="2000" b="1">
                          <a:effectLst/>
                          <a:latin typeface="Calibri" panose="020F0502020204030204" pitchFamily="34" charset="0"/>
                          <a:ea typeface="Calibri" panose="020F0502020204030204" pitchFamily="34" charset="0"/>
                          <a:cs typeface="Calibri" panose="020F0502020204030204" pitchFamily="34" charset="0"/>
                        </a:rPr>
                        <a:t>**</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942187">
                <a:tc vMerge="1">
                  <a:txBody>
                    <a:bodyPr/>
                    <a:lstStyle/>
                    <a:p>
                      <a:endParaRPr lang="tr-TR"/>
                    </a:p>
                  </a:txBody>
                  <a:tcPr/>
                </a:tc>
                <a:tc>
                  <a:txBody>
                    <a:bodyPr/>
                    <a:lstStyle/>
                    <a:p>
                      <a:pPr algn="ctr">
                        <a:lnSpc>
                          <a:spcPct val="115000"/>
                        </a:lnSpc>
                        <a:spcAft>
                          <a:spcPts val="600"/>
                        </a:spcAft>
                      </a:pPr>
                      <a:r>
                        <a:rPr lang="tr-TR" sz="2000" i="1">
                          <a:effectLst/>
                          <a:latin typeface="Calibri" panose="020F0502020204030204" pitchFamily="34" charset="0"/>
                          <a:ea typeface="Calibri" panose="020F0502020204030204" pitchFamily="34" charset="0"/>
                          <a:cs typeface="Calibri" panose="020F0502020204030204" pitchFamily="34" charset="0"/>
                        </a:rPr>
                        <a:t>Tehditler</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2000" b="1">
                          <a:effectLst/>
                          <a:latin typeface="Calibri" panose="020F0502020204030204" pitchFamily="34" charset="0"/>
                          <a:ea typeface="Calibri" panose="020F0502020204030204" pitchFamily="34" charset="0"/>
                          <a:cs typeface="Calibri" panose="020F0502020204030204" pitchFamily="34" charset="0"/>
                        </a:rPr>
                        <a:t>-</a:t>
                      </a:r>
                      <a:endParaRPr lang="tr-TR" sz="2000">
                        <a:effectLst/>
                        <a:latin typeface="Times New Roman" panose="02020603050405020304" pitchFamily="18" charset="0"/>
                        <a:ea typeface="Calibri" panose="020F0502020204030204" pitchFamily="34" charset="0"/>
                      </a:endParaRPr>
                    </a:p>
                    <a:p>
                      <a:pPr algn="just">
                        <a:lnSpc>
                          <a:spcPct val="115000"/>
                        </a:lnSpc>
                        <a:spcAft>
                          <a:spcPts val="0"/>
                        </a:spcAft>
                      </a:pPr>
                      <a:r>
                        <a:rPr lang="tr-TR" sz="2000">
                          <a:effectLst/>
                          <a:latin typeface="Calibri" panose="020F0502020204030204" pitchFamily="34" charset="0"/>
                          <a:ea typeface="Calibri" panose="020F0502020204030204" pitchFamily="34" charset="0"/>
                          <a:cs typeface="Calibri" panose="020F0502020204030204" pitchFamily="34" charset="0"/>
                        </a:rPr>
                        <a:t>(Kısa açıklama)</a:t>
                      </a:r>
                      <a:r>
                        <a:rPr lang="tr-TR" sz="2000" b="1">
                          <a:effectLst/>
                          <a:latin typeface="Calibri" panose="020F0502020204030204" pitchFamily="34" charset="0"/>
                          <a:ea typeface="Calibri" panose="020F0502020204030204" pitchFamily="34" charset="0"/>
                          <a:cs typeface="Calibri" panose="020F0502020204030204" pitchFamily="34" charset="0"/>
                        </a:rPr>
                        <a:t>**</a:t>
                      </a:r>
                      <a:endParaRPr lang="tr-TR" sz="20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2000" b="1" dirty="0">
                          <a:effectLst/>
                          <a:latin typeface="Calibri" panose="020F0502020204030204" pitchFamily="34" charset="0"/>
                          <a:ea typeface="Calibri" panose="020F0502020204030204" pitchFamily="34" charset="0"/>
                          <a:cs typeface="Calibri" panose="020F0502020204030204" pitchFamily="34" charset="0"/>
                        </a:rPr>
                        <a:t>-</a:t>
                      </a:r>
                      <a:endParaRPr lang="tr-TR" sz="2000" dirty="0">
                        <a:effectLst/>
                        <a:latin typeface="Times New Roman" panose="02020603050405020304" pitchFamily="18" charset="0"/>
                        <a:ea typeface="Calibri" panose="020F0502020204030204" pitchFamily="34" charset="0"/>
                      </a:endParaRPr>
                    </a:p>
                    <a:p>
                      <a:pPr algn="just">
                        <a:lnSpc>
                          <a:spcPct val="115000"/>
                        </a:lnSpc>
                        <a:spcAft>
                          <a:spcPts val="0"/>
                        </a:spcAft>
                      </a:pPr>
                      <a:r>
                        <a:rPr lang="tr-TR" sz="2000" dirty="0">
                          <a:effectLst/>
                          <a:latin typeface="Calibri" panose="020F0502020204030204" pitchFamily="34" charset="0"/>
                          <a:ea typeface="Calibri" panose="020F0502020204030204" pitchFamily="34" charset="0"/>
                          <a:cs typeface="Calibri" panose="020F0502020204030204" pitchFamily="34" charset="0"/>
                        </a:rPr>
                        <a:t>(Kısa açıklama)</a:t>
                      </a:r>
                      <a:r>
                        <a:rPr lang="tr-TR" sz="2000" b="1" dirty="0">
                          <a:effectLst/>
                          <a:latin typeface="Calibri" panose="020F0502020204030204" pitchFamily="34" charset="0"/>
                          <a:ea typeface="Calibri" panose="020F0502020204030204" pitchFamily="34" charset="0"/>
                          <a:cs typeface="Calibri" panose="020F0502020204030204" pitchFamily="34" charset="0"/>
                        </a:rPr>
                        <a:t>**</a:t>
                      </a:r>
                      <a:endParaRPr lang="tr-TR"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205725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6</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682002"/>
            <a:ext cx="8117674" cy="2862322"/>
          </a:xfrm>
          <a:prstGeom prst="rect">
            <a:avLst/>
          </a:prstGeom>
          <a:noFill/>
        </p:spPr>
        <p:txBody>
          <a:bodyPr wrap="square" rtlCol="0">
            <a:spAutoFit/>
          </a:bodyPr>
          <a:lstStyle/>
          <a:p>
            <a:pPr algn="just"/>
            <a:r>
              <a:rPr lang="tr-TR" sz="2000" dirty="0"/>
              <a:t>DEA, </a:t>
            </a:r>
            <a:r>
              <a:rPr lang="tr-TR" sz="2000" dirty="0" smtClean="0"/>
              <a:t>düzenleme hazırlama aşamasının </a:t>
            </a:r>
            <a:r>
              <a:rPr lang="tr-TR" sz="2000" b="1" dirty="0" smtClean="0">
                <a:solidFill>
                  <a:srgbClr val="3366FF"/>
                </a:solidFill>
              </a:rPr>
              <a:t>en başında </a:t>
            </a:r>
            <a:r>
              <a:rPr lang="tr-TR" sz="2000" dirty="0" smtClean="0"/>
              <a:t>takip </a:t>
            </a:r>
            <a:r>
              <a:rPr lang="tr-TR" sz="2000" dirty="0"/>
              <a:t>edilmesi gereken bir </a:t>
            </a:r>
            <a:r>
              <a:rPr lang="tr-TR" sz="2000" b="1" dirty="0" smtClean="0">
                <a:solidFill>
                  <a:srgbClr val="3366FF"/>
                </a:solidFill>
              </a:rPr>
              <a:t>süreçtir</a:t>
            </a:r>
            <a:r>
              <a:rPr lang="tr-TR" sz="2000" dirty="0" smtClean="0"/>
              <a:t>. </a:t>
            </a:r>
          </a:p>
          <a:p>
            <a:pPr algn="just"/>
            <a:endParaRPr lang="tr-TR" sz="2000" dirty="0" smtClean="0"/>
          </a:p>
          <a:p>
            <a:pPr algn="just"/>
            <a:r>
              <a:rPr lang="tr-TR" sz="2000" dirty="0" smtClean="0"/>
              <a:t>Bu </a:t>
            </a:r>
            <a:r>
              <a:rPr lang="tr-TR" sz="2000" dirty="0"/>
              <a:t>nedenle ideal </a:t>
            </a:r>
            <a:r>
              <a:rPr lang="tr-TR" sz="2000" dirty="0" err="1"/>
              <a:t>DEA’ya</a:t>
            </a:r>
            <a:r>
              <a:rPr lang="tr-TR" sz="2000" dirty="0"/>
              <a:t>, düzenleme yapılmasının </a:t>
            </a:r>
            <a:r>
              <a:rPr lang="tr-TR" sz="2000" b="1" dirty="0">
                <a:solidFill>
                  <a:srgbClr val="3366FF"/>
                </a:solidFill>
              </a:rPr>
              <a:t>gerekli olabileceği fikri oluştuktan hemen sonra</a:t>
            </a:r>
            <a:r>
              <a:rPr lang="tr-TR" sz="2000" dirty="0"/>
              <a:t>, henüz taslak </a:t>
            </a:r>
            <a:r>
              <a:rPr lang="tr-TR" sz="2000" dirty="0" smtClean="0"/>
              <a:t>düzenleme hazırlanmadan </a:t>
            </a:r>
            <a:r>
              <a:rPr lang="tr-TR" sz="2000" dirty="0"/>
              <a:t>başlanmalıdır. </a:t>
            </a:r>
            <a:endParaRPr lang="tr-TR" sz="2000" dirty="0" smtClean="0"/>
          </a:p>
          <a:p>
            <a:pPr algn="just"/>
            <a:endParaRPr lang="tr-TR" sz="2000" dirty="0"/>
          </a:p>
          <a:p>
            <a:pPr algn="just"/>
            <a:r>
              <a:rPr lang="tr-TR" sz="2000" dirty="0" smtClean="0"/>
              <a:t>DEA, düzenleme taslağı </a:t>
            </a:r>
            <a:r>
              <a:rPr lang="tr-TR" sz="2000" b="1" dirty="0">
                <a:solidFill>
                  <a:srgbClr val="3366FF"/>
                </a:solidFill>
              </a:rPr>
              <a:t>hazırlandıktan sonra </a:t>
            </a:r>
            <a:r>
              <a:rPr lang="tr-TR" sz="2000" dirty="0" smtClean="0"/>
              <a:t>hazırlanması beklenen bir </a:t>
            </a:r>
            <a:r>
              <a:rPr lang="tr-TR" sz="2000" b="1" dirty="0">
                <a:solidFill>
                  <a:srgbClr val="3366FF"/>
                </a:solidFill>
              </a:rPr>
              <a:t>belge değildir.</a:t>
            </a:r>
          </a:p>
        </p:txBody>
      </p:sp>
      <p:sp>
        <p:nvSpPr>
          <p:cNvPr id="11" name="Metin kutusu 10"/>
          <p:cNvSpPr txBox="1"/>
          <p:nvPr/>
        </p:nvSpPr>
        <p:spPr>
          <a:xfrm>
            <a:off x="702479" y="562046"/>
            <a:ext cx="8117673" cy="461665"/>
          </a:xfrm>
          <a:prstGeom prst="rect">
            <a:avLst/>
          </a:prstGeom>
          <a:noFill/>
        </p:spPr>
        <p:txBody>
          <a:bodyPr wrap="square" rtlCol="0">
            <a:spAutoFit/>
          </a:bodyPr>
          <a:lstStyle/>
          <a:p>
            <a:pPr algn="just"/>
            <a:r>
              <a:rPr lang="tr-TR" sz="2400" b="1" dirty="0" smtClean="0">
                <a:solidFill>
                  <a:srgbClr val="FF0000"/>
                </a:solidFill>
              </a:rPr>
              <a:t>İdeal Bir Süreçte DEA Ne Zaman Hazırlanmalıdır?</a:t>
            </a:r>
            <a:endParaRPr lang="tr-TR" sz="2400" b="1" dirty="0">
              <a:solidFill>
                <a:srgbClr val="FF0000"/>
              </a:solidFill>
            </a:endParaRPr>
          </a:p>
        </p:txBody>
      </p:sp>
    </p:spTree>
    <p:extLst>
      <p:ext uri="{BB962C8B-B14F-4D97-AF65-F5344CB8AC3E}">
        <p14:creationId xmlns:p14="http://schemas.microsoft.com/office/powerpoint/2010/main" val="284789744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60</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989896"/>
            <a:ext cx="8117674" cy="1718163"/>
          </a:xfrm>
          <a:prstGeom prst="rect">
            <a:avLst/>
          </a:prstGeom>
          <a:noFill/>
        </p:spPr>
        <p:txBody>
          <a:bodyPr wrap="square" rtlCol="0">
            <a:spAutoFit/>
          </a:bodyPr>
          <a:lstStyle/>
          <a:p>
            <a:pPr lvl="0" algn="just">
              <a:lnSpc>
                <a:spcPct val="115000"/>
              </a:lnSpc>
              <a:spcBef>
                <a:spcPts val="1200"/>
              </a:spcBef>
              <a:spcAft>
                <a:spcPts val="600"/>
              </a:spcAft>
            </a:pPr>
            <a:r>
              <a:rPr lang="tr-TR" sz="2000" dirty="0"/>
              <a:t>Düzenlemenin </a:t>
            </a:r>
            <a:r>
              <a:rPr lang="tr-TR" sz="2000" b="1" dirty="0">
                <a:solidFill>
                  <a:srgbClr val="3366FF"/>
                </a:solidFill>
              </a:rPr>
              <a:t>nasıl</a:t>
            </a:r>
            <a:r>
              <a:rPr lang="tr-TR" sz="2000" dirty="0"/>
              <a:t> </a:t>
            </a:r>
            <a:r>
              <a:rPr lang="tr-TR" sz="2000" b="1" dirty="0">
                <a:solidFill>
                  <a:srgbClr val="3366FF"/>
                </a:solidFill>
              </a:rPr>
              <a:t>uygulanacağını</a:t>
            </a:r>
            <a:r>
              <a:rPr lang="tr-TR" sz="2000" dirty="0"/>
              <a:t>, uygulamadan </a:t>
            </a:r>
            <a:r>
              <a:rPr lang="tr-TR" sz="2000" b="1" dirty="0">
                <a:solidFill>
                  <a:srgbClr val="3366FF"/>
                </a:solidFill>
              </a:rPr>
              <a:t>kimin</a:t>
            </a:r>
            <a:r>
              <a:rPr lang="tr-TR" sz="2000" dirty="0"/>
              <a:t> </a:t>
            </a:r>
            <a:r>
              <a:rPr lang="tr-TR" sz="2000" b="1" dirty="0">
                <a:solidFill>
                  <a:srgbClr val="3366FF"/>
                </a:solidFill>
              </a:rPr>
              <a:t>sorumlu</a:t>
            </a:r>
            <a:r>
              <a:rPr lang="tr-TR" sz="2000" dirty="0"/>
              <a:t> </a:t>
            </a:r>
            <a:r>
              <a:rPr lang="tr-TR" sz="2000" b="1" dirty="0">
                <a:solidFill>
                  <a:srgbClr val="3366FF"/>
                </a:solidFill>
              </a:rPr>
              <a:t>olacağını</a:t>
            </a:r>
            <a:r>
              <a:rPr lang="tr-TR" sz="2000" dirty="0"/>
              <a:t>, uygulamanın </a:t>
            </a:r>
            <a:r>
              <a:rPr lang="tr-TR" sz="2000" b="1" dirty="0">
                <a:solidFill>
                  <a:srgbClr val="3366FF"/>
                </a:solidFill>
              </a:rPr>
              <a:t>nasıl</a:t>
            </a:r>
            <a:r>
              <a:rPr lang="tr-TR" sz="2000" dirty="0"/>
              <a:t> ve </a:t>
            </a:r>
            <a:r>
              <a:rPr lang="tr-TR" sz="2000" b="1" dirty="0">
                <a:solidFill>
                  <a:srgbClr val="3366FF"/>
                </a:solidFill>
              </a:rPr>
              <a:t>kim</a:t>
            </a:r>
            <a:r>
              <a:rPr lang="tr-TR" sz="2000" dirty="0"/>
              <a:t> tarafından </a:t>
            </a:r>
            <a:r>
              <a:rPr lang="tr-TR" sz="2000" b="1" dirty="0">
                <a:solidFill>
                  <a:srgbClr val="3366FF"/>
                </a:solidFill>
              </a:rPr>
              <a:t>izleneceğini</a:t>
            </a:r>
            <a:r>
              <a:rPr lang="tr-TR" sz="2000" dirty="0"/>
              <a:t> içeren bir uygulama planı hazırlanır. </a:t>
            </a:r>
            <a:endParaRPr lang="tr-TR" sz="2000" dirty="0" smtClean="0"/>
          </a:p>
          <a:p>
            <a:pPr lvl="0" algn="r">
              <a:lnSpc>
                <a:spcPct val="115000"/>
              </a:lnSpc>
              <a:spcBef>
                <a:spcPts val="1200"/>
              </a:spcBef>
              <a:spcAft>
                <a:spcPts val="600"/>
              </a:spcAft>
            </a:pPr>
            <a:r>
              <a:rPr lang="tr-TR" sz="2000" b="1" dirty="0" smtClean="0"/>
              <a:t>(Uygulama </a:t>
            </a:r>
            <a:r>
              <a:rPr lang="tr-TR" sz="2000" b="1" dirty="0"/>
              <a:t>planı </a:t>
            </a:r>
            <a:r>
              <a:rPr lang="tr-TR" sz="2000" b="1" dirty="0" smtClean="0"/>
              <a:t>geliştirilmesi-Md.14)</a:t>
            </a:r>
            <a:endParaRPr lang="tr-TR" sz="2000" dirty="0"/>
          </a:p>
        </p:txBody>
      </p:sp>
      <p:sp>
        <p:nvSpPr>
          <p:cNvPr id="11" name="Metin kutusu 10"/>
          <p:cNvSpPr txBox="1"/>
          <p:nvPr/>
        </p:nvSpPr>
        <p:spPr>
          <a:xfrm>
            <a:off x="702479" y="575298"/>
            <a:ext cx="8117673" cy="461665"/>
          </a:xfrm>
          <a:prstGeom prst="rect">
            <a:avLst/>
          </a:prstGeom>
          <a:noFill/>
        </p:spPr>
        <p:txBody>
          <a:bodyPr wrap="square" rtlCol="0">
            <a:spAutoFit/>
          </a:bodyPr>
          <a:lstStyle/>
          <a:p>
            <a:pPr algn="just"/>
            <a:r>
              <a:rPr lang="tr-TR" sz="2400" b="1" dirty="0" smtClean="0">
                <a:solidFill>
                  <a:srgbClr val="FF0000"/>
                </a:solidFill>
              </a:rPr>
              <a:t>Uygulama </a:t>
            </a:r>
            <a:r>
              <a:rPr lang="tr-TR" sz="2400" b="1" dirty="0">
                <a:solidFill>
                  <a:srgbClr val="FF0000"/>
                </a:solidFill>
              </a:rPr>
              <a:t>Planı Geliştirilmesi </a:t>
            </a: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5543765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61</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977067"/>
            <a:ext cx="8117674" cy="2302938"/>
          </a:xfrm>
          <a:prstGeom prst="rect">
            <a:avLst/>
          </a:prstGeom>
          <a:noFill/>
        </p:spPr>
        <p:txBody>
          <a:bodyPr wrap="square" rtlCol="0">
            <a:spAutoFit/>
          </a:bodyPr>
          <a:lstStyle/>
          <a:p>
            <a:pPr lvl="0" algn="just">
              <a:lnSpc>
                <a:spcPct val="115000"/>
              </a:lnSpc>
              <a:spcBef>
                <a:spcPts val="1200"/>
              </a:spcBef>
              <a:spcAft>
                <a:spcPts val="600"/>
              </a:spcAft>
            </a:pPr>
            <a:r>
              <a:rPr lang="tr-TR" sz="2000" dirty="0" smtClean="0"/>
              <a:t>Önerilen  düzenlemenin yürürlüğe girmesi durumunda belirli </a:t>
            </a:r>
            <a:r>
              <a:rPr lang="tr-TR" sz="2000" dirty="0"/>
              <a:t>aralıklarla gözden </a:t>
            </a:r>
            <a:r>
              <a:rPr lang="tr-TR" sz="2000" dirty="0" smtClean="0"/>
              <a:t>geçirilmesine yönelik </a:t>
            </a:r>
            <a:r>
              <a:rPr lang="tr-TR" sz="2000" b="1" dirty="0" smtClean="0">
                <a:solidFill>
                  <a:srgbClr val="3366FF"/>
                </a:solidFill>
              </a:rPr>
              <a:t>izleme ve değerlendirme planı</a:t>
            </a:r>
            <a:r>
              <a:rPr lang="tr-TR" sz="2000" dirty="0" smtClean="0"/>
              <a:t> hazırlanır.</a:t>
            </a:r>
          </a:p>
          <a:p>
            <a:pPr lvl="0" algn="just">
              <a:lnSpc>
                <a:spcPct val="115000"/>
              </a:lnSpc>
              <a:spcBef>
                <a:spcPts val="1200"/>
              </a:spcBef>
              <a:spcAft>
                <a:spcPts val="600"/>
              </a:spcAft>
            </a:pPr>
            <a:r>
              <a:rPr lang="tr-TR" sz="2000" dirty="0" smtClean="0"/>
              <a:t>Plan </a:t>
            </a:r>
            <a:r>
              <a:rPr lang="tr-TR" sz="2000" dirty="0"/>
              <a:t>oluşturulurken önerilen düzenlemenin </a:t>
            </a:r>
            <a:r>
              <a:rPr lang="tr-TR" sz="2000" b="1" dirty="0">
                <a:solidFill>
                  <a:srgbClr val="3366FF"/>
                </a:solidFill>
              </a:rPr>
              <a:t>hedef</a:t>
            </a:r>
            <a:r>
              <a:rPr lang="tr-TR" sz="2000" dirty="0"/>
              <a:t>, </a:t>
            </a:r>
            <a:r>
              <a:rPr lang="tr-TR" sz="2000" b="1" dirty="0">
                <a:solidFill>
                  <a:srgbClr val="3366FF"/>
                </a:solidFill>
              </a:rPr>
              <a:t>süreç</a:t>
            </a:r>
            <a:r>
              <a:rPr lang="tr-TR" sz="2000" dirty="0"/>
              <a:t> ve </a:t>
            </a:r>
            <a:r>
              <a:rPr lang="tr-TR" sz="2000" b="1" dirty="0">
                <a:solidFill>
                  <a:srgbClr val="3366FF"/>
                </a:solidFill>
              </a:rPr>
              <a:t>sonuçlarına</a:t>
            </a:r>
            <a:r>
              <a:rPr lang="tr-TR" sz="2000" dirty="0"/>
              <a:t> ilişkin izlemeyi kolaylaştırıcı </a:t>
            </a:r>
            <a:r>
              <a:rPr lang="tr-TR" sz="2000" b="1" dirty="0">
                <a:solidFill>
                  <a:srgbClr val="3366FF"/>
                </a:solidFill>
              </a:rPr>
              <a:t>göstergeler</a:t>
            </a:r>
            <a:r>
              <a:rPr lang="tr-TR" sz="2000" dirty="0"/>
              <a:t> geliştirilebilir. </a:t>
            </a:r>
            <a:endParaRPr lang="tr-TR" sz="2000" dirty="0" smtClean="0"/>
          </a:p>
          <a:p>
            <a:pPr lvl="0" algn="r">
              <a:lnSpc>
                <a:spcPct val="115000"/>
              </a:lnSpc>
              <a:spcBef>
                <a:spcPts val="1200"/>
              </a:spcBef>
              <a:spcAft>
                <a:spcPts val="600"/>
              </a:spcAft>
            </a:pPr>
            <a:r>
              <a:rPr lang="tr-TR" sz="2000" b="1" dirty="0" smtClean="0"/>
              <a:t>(Uygulamaya </a:t>
            </a:r>
            <a:r>
              <a:rPr lang="tr-TR" sz="2000" b="1" dirty="0"/>
              <a:t>ilişkin izleme ve değerlendirme planı </a:t>
            </a:r>
            <a:r>
              <a:rPr lang="tr-TR" sz="2000" b="1" dirty="0" smtClean="0"/>
              <a:t>oluşturulması- Md. 15)</a:t>
            </a:r>
            <a:endParaRPr lang="tr-TR" sz="2000" dirty="0"/>
          </a:p>
        </p:txBody>
      </p:sp>
      <p:sp>
        <p:nvSpPr>
          <p:cNvPr id="11" name="Metin kutusu 10"/>
          <p:cNvSpPr txBox="1"/>
          <p:nvPr/>
        </p:nvSpPr>
        <p:spPr>
          <a:xfrm>
            <a:off x="702479" y="509038"/>
            <a:ext cx="8117673" cy="830997"/>
          </a:xfrm>
          <a:prstGeom prst="rect">
            <a:avLst/>
          </a:prstGeom>
          <a:noFill/>
        </p:spPr>
        <p:txBody>
          <a:bodyPr wrap="square" rtlCol="0">
            <a:spAutoFit/>
          </a:bodyPr>
          <a:lstStyle/>
          <a:p>
            <a:pPr algn="just"/>
            <a:r>
              <a:rPr lang="tr-TR" sz="2400" b="1" dirty="0" smtClean="0">
                <a:solidFill>
                  <a:srgbClr val="FF0000"/>
                </a:solidFill>
              </a:rPr>
              <a:t>Uygulamaya </a:t>
            </a:r>
            <a:r>
              <a:rPr lang="tr-TR" sz="2400" b="1" dirty="0">
                <a:solidFill>
                  <a:srgbClr val="FF0000"/>
                </a:solidFill>
              </a:rPr>
              <a:t>İlişkin İzleme ve Değerlendirme Planının Oluşturulması</a:t>
            </a: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7435674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62</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264800"/>
            <a:ext cx="8117674" cy="1862048"/>
          </a:xfrm>
          <a:prstGeom prst="rect">
            <a:avLst/>
          </a:prstGeom>
          <a:noFill/>
        </p:spPr>
        <p:txBody>
          <a:bodyPr wrap="square" rtlCol="0">
            <a:spAutoFit/>
          </a:bodyPr>
          <a:lstStyle/>
          <a:p>
            <a:pPr lvl="0" algn="just">
              <a:spcBef>
                <a:spcPts val="1200"/>
              </a:spcBef>
              <a:spcAft>
                <a:spcPts val="600"/>
              </a:spcAft>
            </a:pPr>
            <a:r>
              <a:rPr lang="tr-TR" sz="2000" dirty="0" smtClean="0"/>
              <a:t>Önerilen </a:t>
            </a:r>
            <a:r>
              <a:rPr lang="tr-TR" sz="2000" dirty="0"/>
              <a:t>düzenlemenin </a:t>
            </a:r>
            <a:r>
              <a:rPr lang="tr-TR" sz="2000" b="1" dirty="0" smtClean="0">
                <a:solidFill>
                  <a:srgbClr val="3366FF"/>
                </a:solidFill>
              </a:rPr>
              <a:t>neden </a:t>
            </a:r>
            <a:r>
              <a:rPr lang="tr-TR" sz="2000" b="1" dirty="0">
                <a:solidFill>
                  <a:srgbClr val="3366FF"/>
                </a:solidFill>
              </a:rPr>
              <a:t>tercih edilmesi gerektiği </a:t>
            </a:r>
            <a:r>
              <a:rPr lang="tr-TR" sz="2000" dirty="0"/>
              <a:t>ve düzenleme neticesinde ilgili alanda oluşacak </a:t>
            </a:r>
            <a:r>
              <a:rPr lang="tr-TR" sz="2000" b="1" dirty="0">
                <a:solidFill>
                  <a:srgbClr val="3366FF"/>
                </a:solidFill>
              </a:rPr>
              <a:t>sonuçlar</a:t>
            </a:r>
            <a:r>
              <a:rPr lang="tr-TR" sz="2000" dirty="0"/>
              <a:t>ın neler olduğu </a:t>
            </a:r>
            <a:r>
              <a:rPr lang="tr-TR" sz="2000" dirty="0" smtClean="0"/>
              <a:t>da dâhil olmak üzere tüm aşamaların kısa bir anlatımı bu </a:t>
            </a:r>
            <a:r>
              <a:rPr lang="tr-TR" sz="2000" dirty="0"/>
              <a:t>bölümde özetlenir. </a:t>
            </a:r>
            <a:endParaRPr lang="tr-TR" sz="2000" dirty="0" smtClean="0"/>
          </a:p>
          <a:p>
            <a:pPr lvl="0" algn="just">
              <a:spcBef>
                <a:spcPts val="1200"/>
              </a:spcBef>
              <a:spcAft>
                <a:spcPts val="600"/>
              </a:spcAft>
            </a:pPr>
            <a:r>
              <a:rPr lang="tr-TR" sz="2000" dirty="0" smtClean="0"/>
              <a:t>Anlatımda </a:t>
            </a:r>
            <a:r>
              <a:rPr lang="tr-TR" sz="2000" dirty="0"/>
              <a:t>yer verilen nedenler </a:t>
            </a:r>
            <a:r>
              <a:rPr lang="tr-TR" sz="2000" b="1" dirty="0">
                <a:solidFill>
                  <a:srgbClr val="3366FF"/>
                </a:solidFill>
              </a:rPr>
              <a:t>kısa</a:t>
            </a:r>
            <a:r>
              <a:rPr lang="tr-TR" sz="2000" dirty="0"/>
              <a:t>, </a:t>
            </a:r>
            <a:r>
              <a:rPr lang="tr-TR" sz="2000" b="1" dirty="0">
                <a:solidFill>
                  <a:srgbClr val="3366FF"/>
                </a:solidFill>
              </a:rPr>
              <a:t>net</a:t>
            </a:r>
            <a:r>
              <a:rPr lang="tr-TR" sz="2000" dirty="0"/>
              <a:t> ve </a:t>
            </a:r>
            <a:r>
              <a:rPr lang="tr-TR" sz="2000" b="1" dirty="0">
                <a:solidFill>
                  <a:srgbClr val="3366FF"/>
                </a:solidFill>
              </a:rPr>
              <a:t>somut</a:t>
            </a:r>
            <a:r>
              <a:rPr lang="tr-TR" sz="2000" dirty="0"/>
              <a:t> ifadelerle, </a:t>
            </a:r>
            <a:r>
              <a:rPr lang="tr-TR" sz="2000" b="1" dirty="0">
                <a:solidFill>
                  <a:srgbClr val="3366FF"/>
                </a:solidFill>
              </a:rPr>
              <a:t>maddeler</a:t>
            </a:r>
            <a:r>
              <a:rPr lang="tr-TR" sz="2000" dirty="0"/>
              <a:t> halinde listelenmelidir</a:t>
            </a:r>
            <a:r>
              <a:rPr lang="tr-TR" sz="2000" dirty="0" smtClean="0"/>
              <a:t>.</a:t>
            </a:r>
          </a:p>
        </p:txBody>
      </p:sp>
      <p:sp>
        <p:nvSpPr>
          <p:cNvPr id="11" name="Metin kutusu 10"/>
          <p:cNvSpPr txBox="1"/>
          <p:nvPr/>
        </p:nvSpPr>
        <p:spPr>
          <a:xfrm>
            <a:off x="702479" y="548794"/>
            <a:ext cx="8117673" cy="461665"/>
          </a:xfrm>
          <a:prstGeom prst="rect">
            <a:avLst/>
          </a:prstGeom>
          <a:noFill/>
        </p:spPr>
        <p:txBody>
          <a:bodyPr wrap="square" rtlCol="0">
            <a:spAutoFit/>
          </a:bodyPr>
          <a:lstStyle/>
          <a:p>
            <a:pPr algn="just"/>
            <a:r>
              <a:rPr lang="tr-TR" sz="2400" b="1" dirty="0" smtClean="0">
                <a:solidFill>
                  <a:srgbClr val="FF0000"/>
                </a:solidFill>
              </a:rPr>
              <a:t>Raporlama/Sonuç</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6500970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63</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2679911"/>
            <a:ext cx="8117674" cy="830997"/>
          </a:xfrm>
          <a:prstGeom prst="rect">
            <a:avLst/>
          </a:prstGeom>
          <a:noFill/>
        </p:spPr>
        <p:txBody>
          <a:bodyPr wrap="square" rtlCol="0">
            <a:spAutoFit/>
          </a:bodyPr>
          <a:lstStyle/>
          <a:p>
            <a:pPr lvl="0" algn="ctr">
              <a:spcBef>
                <a:spcPts val="1200"/>
              </a:spcBef>
              <a:spcAft>
                <a:spcPts val="600"/>
              </a:spcAft>
            </a:pPr>
            <a:r>
              <a:rPr lang="tr-TR" sz="2400" b="1" dirty="0">
                <a:solidFill>
                  <a:srgbClr val="FF0000"/>
                </a:solidFill>
              </a:rPr>
              <a:t>DEA Taslak Raporunun Tamamlanması, Sunulması ve Değerlendirilmesi</a:t>
            </a: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6983493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64</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546180"/>
            <a:ext cx="8117674" cy="3477875"/>
          </a:xfrm>
          <a:prstGeom prst="rect">
            <a:avLst/>
          </a:prstGeom>
          <a:noFill/>
        </p:spPr>
        <p:txBody>
          <a:bodyPr wrap="square" rtlCol="0">
            <a:spAutoFit/>
          </a:bodyPr>
          <a:lstStyle/>
          <a:p>
            <a:pPr marL="342900" indent="-342900" algn="just">
              <a:buFont typeface="Arial" panose="020B0604020202020204" pitchFamily="34" charset="0"/>
              <a:buChar char="•"/>
            </a:pPr>
            <a:r>
              <a:rPr lang="tr-TR" sz="2000" dirty="0"/>
              <a:t>Bakanlıklarca hazırlanan </a:t>
            </a:r>
            <a:r>
              <a:rPr lang="tr-TR" sz="2000" dirty="0" smtClean="0"/>
              <a:t>taslak DEA rapor yazıları </a:t>
            </a:r>
            <a:r>
              <a:rPr lang="tr-TR" sz="2000" dirty="0"/>
              <a:t>münhasıran </a:t>
            </a:r>
            <a:r>
              <a:rPr lang="tr-TR" sz="2000" b="1" dirty="0">
                <a:solidFill>
                  <a:srgbClr val="3366FF"/>
                </a:solidFill>
              </a:rPr>
              <a:t>bakan</a:t>
            </a:r>
            <a:r>
              <a:rPr lang="tr-TR" sz="2000" dirty="0"/>
              <a:t> tarafından imzalanır</a:t>
            </a:r>
            <a:r>
              <a:rPr lang="tr-TR" sz="2000" dirty="0" smtClean="0"/>
              <a:t>.</a:t>
            </a:r>
          </a:p>
          <a:p>
            <a:pPr algn="just"/>
            <a:endParaRPr lang="tr-TR" sz="2000" dirty="0"/>
          </a:p>
          <a:p>
            <a:pPr marL="342900" indent="-342900" algn="just">
              <a:buFont typeface="Arial" panose="020B0604020202020204" pitchFamily="34" charset="0"/>
              <a:buChar char="•"/>
            </a:pPr>
            <a:r>
              <a:rPr lang="tr-TR" sz="2000" dirty="0"/>
              <a:t>Bağlı, ilgili ve ilişkili kurum ve kuruluşlarca Başkanlığa gönderilecek </a:t>
            </a:r>
            <a:r>
              <a:rPr lang="tr-TR" sz="2000" dirty="0" smtClean="0"/>
              <a:t>taslak DEA rapor yazıları bağlı</a:t>
            </a:r>
            <a:r>
              <a:rPr lang="tr-TR" sz="2000" dirty="0"/>
              <a:t>, ilgili ve ilişkili olunan </a:t>
            </a:r>
            <a:r>
              <a:rPr lang="tr-TR" sz="2000" b="1" dirty="0">
                <a:solidFill>
                  <a:srgbClr val="3366FF"/>
                </a:solidFill>
              </a:rPr>
              <a:t>bakan</a:t>
            </a:r>
            <a:r>
              <a:rPr lang="tr-TR" sz="2000" dirty="0"/>
              <a:t> tarafından imzalanır. </a:t>
            </a:r>
            <a:endParaRPr lang="tr-TR" sz="2000" dirty="0" smtClean="0"/>
          </a:p>
          <a:p>
            <a:pPr algn="just"/>
            <a:endParaRPr lang="tr-TR" sz="2000" dirty="0" smtClean="0"/>
          </a:p>
          <a:p>
            <a:pPr marL="342900" indent="-342900" algn="just">
              <a:buFont typeface="Arial" panose="020B0604020202020204" pitchFamily="34" charset="0"/>
              <a:buChar char="•"/>
            </a:pPr>
            <a:r>
              <a:rPr lang="tr-TR" sz="2000" dirty="0" smtClean="0"/>
              <a:t>Bunun </a:t>
            </a:r>
            <a:r>
              <a:rPr lang="tr-TR" sz="2000" dirty="0"/>
              <a:t>dışında kalan kamu kurum </a:t>
            </a:r>
            <a:r>
              <a:rPr lang="tr-TR" sz="2000" dirty="0" smtClean="0"/>
              <a:t>ve kuruluşlar </a:t>
            </a:r>
            <a:r>
              <a:rPr lang="tr-TR" sz="2000" dirty="0"/>
              <a:t>ile Cumhurbaşkanlığına bağlı, ilgili ve ilişkili kurum ve kuruluşlardan </a:t>
            </a:r>
            <a:r>
              <a:rPr lang="tr-TR" sz="2000" dirty="0" smtClean="0"/>
              <a:t>gönderilecek taslak DEA rapor </a:t>
            </a:r>
            <a:r>
              <a:rPr lang="tr-TR" sz="2000" dirty="0"/>
              <a:t>yazıları ise bu kurum ve kuruluşların </a:t>
            </a:r>
            <a:r>
              <a:rPr lang="tr-TR" sz="2000" b="1" dirty="0">
                <a:solidFill>
                  <a:srgbClr val="3366FF"/>
                </a:solidFill>
              </a:rPr>
              <a:t>üst </a:t>
            </a:r>
            <a:r>
              <a:rPr lang="tr-TR" sz="2000" b="1" dirty="0" smtClean="0">
                <a:solidFill>
                  <a:srgbClr val="3366FF"/>
                </a:solidFill>
              </a:rPr>
              <a:t>yöneticileri </a:t>
            </a:r>
            <a:r>
              <a:rPr lang="tr-TR" sz="2000" dirty="0"/>
              <a:t>tarafından imzalanır</a:t>
            </a:r>
            <a:r>
              <a:rPr lang="tr-TR" sz="2000" dirty="0" smtClean="0"/>
              <a:t>.</a:t>
            </a:r>
          </a:p>
          <a:p>
            <a:pPr algn="r"/>
            <a:endParaRPr lang="tr-TR" sz="2000" dirty="0" smtClean="0"/>
          </a:p>
          <a:p>
            <a:pPr algn="r"/>
            <a:r>
              <a:rPr lang="tr-TR" sz="2000" dirty="0" smtClean="0"/>
              <a:t>(</a:t>
            </a:r>
            <a:r>
              <a:rPr lang="tr-TR" sz="2000" b="1" dirty="0"/>
              <a:t>Hazırlama ve değerlendirme </a:t>
            </a:r>
            <a:r>
              <a:rPr lang="tr-TR" sz="2000" b="1" dirty="0" smtClean="0"/>
              <a:t>süreci-Md. 17)</a:t>
            </a:r>
            <a:endParaRPr lang="tr-TR" sz="2000" dirty="0"/>
          </a:p>
        </p:txBody>
      </p:sp>
      <p:sp>
        <p:nvSpPr>
          <p:cNvPr id="11" name="Metin kutusu 10"/>
          <p:cNvSpPr txBox="1"/>
          <p:nvPr/>
        </p:nvSpPr>
        <p:spPr>
          <a:xfrm>
            <a:off x="702479" y="562046"/>
            <a:ext cx="8117673" cy="461665"/>
          </a:xfrm>
          <a:prstGeom prst="rect">
            <a:avLst/>
          </a:prstGeom>
          <a:noFill/>
        </p:spPr>
        <p:txBody>
          <a:bodyPr wrap="square" rtlCol="0">
            <a:spAutoFit/>
          </a:bodyPr>
          <a:lstStyle/>
          <a:p>
            <a:pPr algn="just"/>
            <a:r>
              <a:rPr lang="tr-TR" sz="2400" b="1" dirty="0" smtClean="0">
                <a:solidFill>
                  <a:srgbClr val="FF0000"/>
                </a:solidFill>
              </a:rPr>
              <a:t>DEA Taslak Raporu Yazısını Kim İmzalar?</a:t>
            </a:r>
            <a:endParaRPr lang="tr-TR" sz="2400" b="1" dirty="0">
              <a:solidFill>
                <a:srgbClr val="FF0000"/>
              </a:solidFill>
            </a:endParaRPr>
          </a:p>
        </p:txBody>
      </p:sp>
    </p:spTree>
    <p:extLst>
      <p:ext uri="{BB962C8B-B14F-4D97-AF65-F5344CB8AC3E}">
        <p14:creationId xmlns:p14="http://schemas.microsoft.com/office/powerpoint/2010/main" val="296418709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65</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763977"/>
            <a:ext cx="8117674" cy="3785652"/>
          </a:xfrm>
          <a:prstGeom prst="rect">
            <a:avLst/>
          </a:prstGeom>
          <a:noFill/>
        </p:spPr>
        <p:txBody>
          <a:bodyPr wrap="square" rtlCol="0">
            <a:spAutoFit/>
          </a:bodyPr>
          <a:lstStyle/>
          <a:p>
            <a:pPr algn="just"/>
            <a:r>
              <a:rPr lang="tr-TR" sz="2000" b="1" dirty="0" smtClean="0">
                <a:solidFill>
                  <a:srgbClr val="3366FF"/>
                </a:solidFill>
              </a:rPr>
              <a:t>Taslak DEA raporu ekinde</a:t>
            </a:r>
            <a:r>
              <a:rPr lang="tr-TR" sz="2000" dirty="0" smtClean="0"/>
              <a:t>;</a:t>
            </a:r>
          </a:p>
          <a:p>
            <a:pPr algn="just"/>
            <a:endParaRPr lang="tr-TR" sz="2000" dirty="0" smtClean="0"/>
          </a:p>
          <a:p>
            <a:pPr marL="342900" indent="-342900" algn="just">
              <a:buFont typeface="Arial" panose="020B0604020202020204" pitchFamily="34" charset="0"/>
              <a:buChar char="•"/>
            </a:pPr>
            <a:r>
              <a:rPr lang="tr-TR" sz="2000" dirty="0" smtClean="0"/>
              <a:t>taslak </a:t>
            </a:r>
            <a:r>
              <a:rPr lang="tr-TR" sz="2000" dirty="0"/>
              <a:t>metin, </a:t>
            </a:r>
            <a:endParaRPr lang="tr-TR" sz="2000" dirty="0" smtClean="0"/>
          </a:p>
          <a:p>
            <a:pPr marL="342900" indent="-342900" algn="just">
              <a:buFont typeface="Arial" panose="020B0604020202020204" pitchFamily="34" charset="0"/>
              <a:buChar char="•"/>
            </a:pPr>
            <a:r>
              <a:rPr lang="tr-TR" sz="2000" dirty="0" smtClean="0"/>
              <a:t>karşılaştırma </a:t>
            </a:r>
            <a:r>
              <a:rPr lang="tr-TR" sz="2000" dirty="0"/>
              <a:t>cetveli, </a:t>
            </a:r>
            <a:endParaRPr lang="tr-TR" sz="2000" dirty="0" smtClean="0"/>
          </a:p>
          <a:p>
            <a:pPr marL="342900" indent="-342900" algn="just">
              <a:buFont typeface="Arial" panose="020B0604020202020204" pitchFamily="34" charset="0"/>
              <a:buChar char="•"/>
            </a:pPr>
            <a:r>
              <a:rPr lang="tr-TR" sz="2000" dirty="0" smtClean="0"/>
              <a:t>genel </a:t>
            </a:r>
            <a:r>
              <a:rPr lang="tr-TR" sz="2000" dirty="0"/>
              <a:t>gerekçe </a:t>
            </a:r>
            <a:endParaRPr lang="tr-TR" sz="2000" dirty="0" smtClean="0"/>
          </a:p>
          <a:p>
            <a:pPr marL="342900" indent="-342900" algn="just">
              <a:buFont typeface="Arial" panose="020B0604020202020204" pitchFamily="34" charset="0"/>
              <a:buChar char="•"/>
            </a:pPr>
            <a:r>
              <a:rPr lang="tr-TR" sz="2000" dirty="0" smtClean="0"/>
              <a:t>varsa </a:t>
            </a:r>
            <a:r>
              <a:rPr lang="tr-TR" sz="2000" dirty="0"/>
              <a:t>madde gerekçeleri </a:t>
            </a:r>
            <a:endParaRPr lang="tr-TR" sz="2000" dirty="0" smtClean="0"/>
          </a:p>
          <a:p>
            <a:pPr marL="342900" indent="-342900" algn="just">
              <a:buFont typeface="Arial" panose="020B0604020202020204" pitchFamily="34" charset="0"/>
              <a:buChar char="•"/>
            </a:pPr>
            <a:r>
              <a:rPr lang="tr-TR" sz="2000" dirty="0" smtClean="0"/>
              <a:t>bütçe </a:t>
            </a:r>
            <a:r>
              <a:rPr lang="tr-TR" sz="2000" dirty="0"/>
              <a:t>etki formu </a:t>
            </a:r>
            <a:endParaRPr lang="tr-TR" sz="2000" dirty="0" smtClean="0"/>
          </a:p>
          <a:p>
            <a:pPr marL="342900" indent="-342900" algn="just">
              <a:buFont typeface="Arial" panose="020B0604020202020204" pitchFamily="34" charset="0"/>
              <a:buChar char="•"/>
            </a:pPr>
            <a:r>
              <a:rPr lang="tr-TR" sz="2000" dirty="0" smtClean="0"/>
              <a:t>yapılan </a:t>
            </a:r>
            <a:r>
              <a:rPr lang="tr-TR" sz="2000" dirty="0"/>
              <a:t>hesaplamalar ve hesaplamalarda kullanılan veriler </a:t>
            </a:r>
            <a:endParaRPr lang="tr-TR" sz="2000" dirty="0" smtClean="0"/>
          </a:p>
          <a:p>
            <a:pPr marL="342900" indent="-342900" algn="just">
              <a:buFont typeface="Arial" panose="020B0604020202020204" pitchFamily="34" charset="0"/>
              <a:buChar char="•"/>
            </a:pPr>
            <a:r>
              <a:rPr lang="tr-TR" sz="2000" dirty="0" smtClean="0"/>
              <a:t>bilgi</a:t>
            </a:r>
            <a:r>
              <a:rPr lang="tr-TR" sz="2000" dirty="0"/>
              <a:t>, belge ve </a:t>
            </a:r>
            <a:r>
              <a:rPr lang="tr-TR" sz="2000" dirty="0" smtClean="0"/>
              <a:t>kaynaklar </a:t>
            </a:r>
          </a:p>
          <a:p>
            <a:pPr algn="just"/>
            <a:endParaRPr lang="tr-TR" sz="2000" dirty="0"/>
          </a:p>
          <a:p>
            <a:pPr algn="just"/>
            <a:r>
              <a:rPr lang="tr-TR" sz="2000" dirty="0" smtClean="0"/>
              <a:t>gönderilir.</a:t>
            </a:r>
          </a:p>
          <a:p>
            <a:pPr algn="r"/>
            <a:r>
              <a:rPr lang="tr-TR" sz="2000" dirty="0" smtClean="0"/>
              <a:t>(</a:t>
            </a:r>
            <a:r>
              <a:rPr lang="tr-TR" sz="2000" b="1" dirty="0"/>
              <a:t>Hazırlama ve değerlendirme </a:t>
            </a:r>
            <a:r>
              <a:rPr lang="tr-TR" sz="2000" b="1" dirty="0" smtClean="0"/>
              <a:t>süreci-Md. 17/2)</a:t>
            </a:r>
            <a:endParaRPr lang="tr-TR" sz="2000" dirty="0"/>
          </a:p>
        </p:txBody>
      </p:sp>
      <p:sp>
        <p:nvSpPr>
          <p:cNvPr id="11" name="Metin kutusu 10"/>
          <p:cNvSpPr txBox="1"/>
          <p:nvPr/>
        </p:nvSpPr>
        <p:spPr>
          <a:xfrm>
            <a:off x="702479" y="562046"/>
            <a:ext cx="8117673" cy="461665"/>
          </a:xfrm>
          <a:prstGeom prst="rect">
            <a:avLst/>
          </a:prstGeom>
          <a:noFill/>
        </p:spPr>
        <p:txBody>
          <a:bodyPr wrap="square" rtlCol="0">
            <a:spAutoFit/>
          </a:bodyPr>
          <a:lstStyle/>
          <a:p>
            <a:pPr algn="just"/>
            <a:r>
              <a:rPr lang="tr-TR" sz="2400" b="1" dirty="0" smtClean="0">
                <a:solidFill>
                  <a:srgbClr val="FF0000"/>
                </a:solidFill>
              </a:rPr>
              <a:t>Taslak DEA Raporu Yazısının Ekinde Neler Yer Almalıdır?</a:t>
            </a:r>
            <a:endParaRPr lang="tr-TR" sz="2400" b="1" dirty="0">
              <a:solidFill>
                <a:srgbClr val="FF0000"/>
              </a:solidFill>
            </a:endParaRPr>
          </a:p>
        </p:txBody>
      </p:sp>
    </p:spTree>
    <p:extLst>
      <p:ext uri="{BB962C8B-B14F-4D97-AF65-F5344CB8AC3E}">
        <p14:creationId xmlns:p14="http://schemas.microsoft.com/office/powerpoint/2010/main" val="131656743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66</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546180"/>
            <a:ext cx="8117674" cy="2246769"/>
          </a:xfrm>
          <a:prstGeom prst="rect">
            <a:avLst/>
          </a:prstGeom>
          <a:noFill/>
        </p:spPr>
        <p:txBody>
          <a:bodyPr wrap="square" rtlCol="0">
            <a:spAutoFit/>
          </a:bodyPr>
          <a:lstStyle/>
          <a:p>
            <a:pPr algn="just"/>
            <a:r>
              <a:rPr lang="tr-TR" sz="2000" dirty="0" smtClean="0"/>
              <a:t>Taslak DEA raporu, </a:t>
            </a:r>
            <a:r>
              <a:rPr lang="tr-TR" sz="2000" b="1" dirty="0" smtClean="0">
                <a:solidFill>
                  <a:srgbClr val="3366FF"/>
                </a:solidFill>
              </a:rPr>
              <a:t>Usul ve Esaslar</a:t>
            </a:r>
            <a:r>
              <a:rPr lang="tr-TR" sz="2000" dirty="0" smtClean="0"/>
              <a:t> ile </a:t>
            </a:r>
            <a:r>
              <a:rPr lang="tr-TR" sz="2000" b="1" dirty="0" smtClean="0">
                <a:solidFill>
                  <a:srgbClr val="3366FF"/>
                </a:solidFill>
              </a:rPr>
              <a:t>Rehber</a:t>
            </a:r>
            <a:r>
              <a:rPr lang="tr-TR" sz="2000" dirty="0" smtClean="0"/>
              <a:t>’e uygunluk yönünden değerlendirilir.</a:t>
            </a:r>
          </a:p>
          <a:p>
            <a:pPr algn="just"/>
            <a:endParaRPr lang="tr-TR" sz="2000" dirty="0" smtClean="0"/>
          </a:p>
          <a:p>
            <a:pPr algn="just"/>
            <a:r>
              <a:rPr lang="tr-TR" sz="2000" dirty="0" smtClean="0"/>
              <a:t>Yapılan </a:t>
            </a:r>
            <a:r>
              <a:rPr lang="tr-TR" sz="2000" dirty="0"/>
              <a:t>değerlendirme sonucunda Usul ve Esaslar ile Rehber’e uygun bulunan taslak </a:t>
            </a:r>
            <a:r>
              <a:rPr lang="tr-TR" sz="2000" dirty="0" smtClean="0"/>
              <a:t>DEA raporu </a:t>
            </a:r>
            <a:r>
              <a:rPr lang="tr-TR" sz="2000" b="1" dirty="0" smtClean="0">
                <a:solidFill>
                  <a:srgbClr val="3366FF"/>
                </a:solidFill>
              </a:rPr>
              <a:t>nihai </a:t>
            </a:r>
            <a:r>
              <a:rPr lang="tr-TR" sz="2000" b="1" dirty="0">
                <a:solidFill>
                  <a:srgbClr val="3366FF"/>
                </a:solidFill>
              </a:rPr>
              <a:t>rapor olarak </a:t>
            </a:r>
            <a:r>
              <a:rPr lang="tr-TR" sz="2000" dirty="0"/>
              <a:t>idareye gönderilir. </a:t>
            </a:r>
            <a:endParaRPr lang="tr-TR" sz="2000" dirty="0" smtClean="0"/>
          </a:p>
          <a:p>
            <a:pPr algn="just"/>
            <a:endParaRPr lang="tr-TR" sz="2000" dirty="0" smtClean="0"/>
          </a:p>
          <a:p>
            <a:pPr algn="r"/>
            <a:r>
              <a:rPr lang="tr-TR" sz="2000" b="1" dirty="0" smtClean="0"/>
              <a:t>(Hazırlama </a:t>
            </a:r>
            <a:r>
              <a:rPr lang="tr-TR" sz="2000" b="1" dirty="0"/>
              <a:t>ve değerlendirme </a:t>
            </a:r>
            <a:r>
              <a:rPr lang="tr-TR" sz="2000" b="1" dirty="0" smtClean="0"/>
              <a:t>süreci-Md. 17/4)</a:t>
            </a:r>
            <a:endParaRPr lang="tr-TR" sz="2000" b="1" dirty="0"/>
          </a:p>
        </p:txBody>
      </p:sp>
      <p:sp>
        <p:nvSpPr>
          <p:cNvPr id="11" name="Metin kutusu 10"/>
          <p:cNvSpPr txBox="1"/>
          <p:nvPr/>
        </p:nvSpPr>
        <p:spPr>
          <a:xfrm>
            <a:off x="702479" y="562046"/>
            <a:ext cx="8117673" cy="461665"/>
          </a:xfrm>
          <a:prstGeom prst="rect">
            <a:avLst/>
          </a:prstGeom>
          <a:noFill/>
        </p:spPr>
        <p:txBody>
          <a:bodyPr wrap="square" rtlCol="0">
            <a:spAutoFit/>
          </a:bodyPr>
          <a:lstStyle/>
          <a:p>
            <a:pPr algn="just"/>
            <a:r>
              <a:rPr lang="tr-TR" sz="2400" b="1" dirty="0" smtClean="0">
                <a:solidFill>
                  <a:srgbClr val="FF0000"/>
                </a:solidFill>
              </a:rPr>
              <a:t>DEA Taslak Raporu Nasıl Değerlendirilir?-I</a:t>
            </a:r>
            <a:endParaRPr lang="tr-TR" sz="2400" b="1" dirty="0">
              <a:solidFill>
                <a:srgbClr val="FF0000"/>
              </a:solidFill>
            </a:endParaRPr>
          </a:p>
        </p:txBody>
      </p:sp>
    </p:spTree>
    <p:extLst>
      <p:ext uri="{BB962C8B-B14F-4D97-AF65-F5344CB8AC3E}">
        <p14:creationId xmlns:p14="http://schemas.microsoft.com/office/powerpoint/2010/main" val="209945848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67</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797971"/>
            <a:ext cx="8117674" cy="2554545"/>
          </a:xfrm>
          <a:prstGeom prst="rect">
            <a:avLst/>
          </a:prstGeom>
          <a:noFill/>
        </p:spPr>
        <p:txBody>
          <a:bodyPr wrap="square" rtlCol="0">
            <a:spAutoFit/>
          </a:bodyPr>
          <a:lstStyle/>
          <a:p>
            <a:pPr algn="just"/>
            <a:r>
              <a:rPr lang="tr-TR" sz="2000" dirty="0"/>
              <a:t>Usul ve </a:t>
            </a:r>
            <a:r>
              <a:rPr lang="tr-TR" sz="2000" dirty="0" err="1"/>
              <a:t>Esaslar’a</a:t>
            </a:r>
            <a:r>
              <a:rPr lang="tr-TR" sz="2000" dirty="0"/>
              <a:t> ve Rehber’e uygun olarak hazırlanmadığı tespit edilen taslak rapor </a:t>
            </a:r>
            <a:r>
              <a:rPr lang="tr-TR" sz="2000" dirty="0" smtClean="0"/>
              <a:t>Başkanlık tarafından </a:t>
            </a:r>
            <a:r>
              <a:rPr lang="tr-TR" sz="2000" b="1" dirty="0" smtClean="0">
                <a:solidFill>
                  <a:srgbClr val="3366FF"/>
                </a:solidFill>
              </a:rPr>
              <a:t>eksikliklerin </a:t>
            </a:r>
            <a:r>
              <a:rPr lang="tr-TR" sz="2000" b="1" dirty="0">
                <a:solidFill>
                  <a:srgbClr val="3366FF"/>
                </a:solidFill>
              </a:rPr>
              <a:t>giderilmesini</a:t>
            </a:r>
            <a:r>
              <a:rPr lang="tr-TR" sz="2000" dirty="0"/>
              <a:t> sağlamak üzere idareye </a:t>
            </a:r>
            <a:r>
              <a:rPr lang="tr-TR" sz="2000" b="1" dirty="0" smtClean="0">
                <a:solidFill>
                  <a:srgbClr val="3366FF"/>
                </a:solidFill>
              </a:rPr>
              <a:t>gerekçeleriyle</a:t>
            </a:r>
            <a:r>
              <a:rPr lang="tr-TR" sz="2000" dirty="0" smtClean="0"/>
              <a:t> birlikte </a:t>
            </a:r>
            <a:r>
              <a:rPr lang="tr-TR" sz="2000" dirty="0"/>
              <a:t>geri gönderilir. </a:t>
            </a:r>
            <a:endParaRPr lang="tr-TR" sz="2000" dirty="0" smtClean="0"/>
          </a:p>
          <a:p>
            <a:pPr algn="just"/>
            <a:endParaRPr lang="tr-TR" sz="2000" dirty="0"/>
          </a:p>
          <a:p>
            <a:pPr algn="just"/>
            <a:r>
              <a:rPr lang="tr-TR" sz="2000" dirty="0" smtClean="0"/>
              <a:t>Geri </a:t>
            </a:r>
            <a:r>
              <a:rPr lang="tr-TR" sz="2000" dirty="0"/>
              <a:t>gönderilen taslak </a:t>
            </a:r>
            <a:r>
              <a:rPr lang="tr-TR" sz="2000" dirty="0" smtClean="0"/>
              <a:t>rapor, </a:t>
            </a:r>
            <a:r>
              <a:rPr lang="tr-TR" sz="2000" dirty="0"/>
              <a:t>gerekli değişiklikler yapıldıktan </a:t>
            </a:r>
            <a:r>
              <a:rPr lang="tr-TR" sz="2000" dirty="0" smtClean="0"/>
              <a:t>sonra Başkanlığa </a:t>
            </a:r>
            <a:r>
              <a:rPr lang="tr-TR" sz="2000" dirty="0"/>
              <a:t>resmî yazıyla tekrar iletilir</a:t>
            </a:r>
            <a:r>
              <a:rPr lang="tr-TR" sz="2000" dirty="0" smtClean="0"/>
              <a:t>.</a:t>
            </a:r>
          </a:p>
          <a:p>
            <a:pPr algn="just"/>
            <a:endParaRPr lang="tr-TR" sz="2000" dirty="0" smtClean="0"/>
          </a:p>
          <a:p>
            <a:pPr algn="r"/>
            <a:r>
              <a:rPr lang="tr-TR" sz="2000" b="1" dirty="0" smtClean="0"/>
              <a:t>(Hazırlama ve değerlendirme süreci-Md. 17/4)</a:t>
            </a:r>
            <a:endParaRPr lang="tr-TR" sz="2000" b="1" dirty="0"/>
          </a:p>
        </p:txBody>
      </p:sp>
      <p:sp>
        <p:nvSpPr>
          <p:cNvPr id="11" name="Metin kutusu 10"/>
          <p:cNvSpPr txBox="1"/>
          <p:nvPr/>
        </p:nvSpPr>
        <p:spPr>
          <a:xfrm>
            <a:off x="702479" y="575298"/>
            <a:ext cx="8117673" cy="461665"/>
          </a:xfrm>
          <a:prstGeom prst="rect">
            <a:avLst/>
          </a:prstGeom>
          <a:noFill/>
        </p:spPr>
        <p:txBody>
          <a:bodyPr wrap="square" rtlCol="0">
            <a:spAutoFit/>
          </a:bodyPr>
          <a:lstStyle/>
          <a:p>
            <a:pPr algn="just"/>
            <a:r>
              <a:rPr lang="tr-TR" sz="2400" b="1" dirty="0" smtClean="0">
                <a:solidFill>
                  <a:srgbClr val="FF0000"/>
                </a:solidFill>
              </a:rPr>
              <a:t>DEA Taslak Raporu Nasıl Değerlendirilir?-II</a:t>
            </a:r>
            <a:endParaRPr lang="tr-TR" sz="2400" b="1" dirty="0">
              <a:solidFill>
                <a:srgbClr val="FF0000"/>
              </a:solidFill>
            </a:endParaRPr>
          </a:p>
        </p:txBody>
      </p:sp>
    </p:spTree>
    <p:extLst>
      <p:ext uri="{BB962C8B-B14F-4D97-AF65-F5344CB8AC3E}">
        <p14:creationId xmlns:p14="http://schemas.microsoft.com/office/powerpoint/2010/main" val="298356021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68</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546180"/>
            <a:ext cx="8117674" cy="3785652"/>
          </a:xfrm>
          <a:prstGeom prst="rect">
            <a:avLst/>
          </a:prstGeom>
          <a:noFill/>
        </p:spPr>
        <p:txBody>
          <a:bodyPr wrap="square" rtlCol="0">
            <a:spAutoFit/>
          </a:bodyPr>
          <a:lstStyle/>
          <a:p>
            <a:pPr algn="just"/>
            <a:r>
              <a:rPr lang="tr-TR" sz="2000" dirty="0" smtClean="0"/>
              <a:t>Geri gönderilen taslak DEA raporunda</a:t>
            </a:r>
            <a:r>
              <a:rPr lang="tr-TR" sz="2000" dirty="0"/>
              <a:t>, </a:t>
            </a:r>
            <a:r>
              <a:rPr lang="tr-TR" sz="2000" b="1" dirty="0">
                <a:solidFill>
                  <a:srgbClr val="3366FF"/>
                </a:solidFill>
              </a:rPr>
              <a:t>idarece düzeltilememiş </a:t>
            </a:r>
            <a:r>
              <a:rPr lang="tr-TR" sz="2000" dirty="0"/>
              <a:t>ya da </a:t>
            </a:r>
            <a:r>
              <a:rPr lang="tr-TR" sz="2000" b="1" dirty="0">
                <a:solidFill>
                  <a:srgbClr val="3366FF"/>
                </a:solidFill>
              </a:rPr>
              <a:t>tamamlanamamış </a:t>
            </a:r>
            <a:r>
              <a:rPr lang="tr-TR" sz="2000" b="1" dirty="0" smtClean="0">
                <a:solidFill>
                  <a:srgbClr val="3366FF"/>
                </a:solidFill>
              </a:rPr>
              <a:t>hususlar</a:t>
            </a:r>
            <a:r>
              <a:rPr lang="tr-TR" sz="2000" dirty="0" smtClean="0"/>
              <a:t>, </a:t>
            </a:r>
            <a:r>
              <a:rPr lang="tr-TR" sz="2000" b="1" dirty="0" smtClean="0">
                <a:solidFill>
                  <a:srgbClr val="3366FF"/>
                </a:solidFill>
              </a:rPr>
              <a:t>gerekçeleri</a:t>
            </a:r>
            <a:r>
              <a:rPr lang="tr-TR" sz="2000" dirty="0" smtClean="0"/>
              <a:t> </a:t>
            </a:r>
            <a:r>
              <a:rPr lang="tr-TR" sz="2000" dirty="0"/>
              <a:t>ve </a:t>
            </a:r>
            <a:r>
              <a:rPr lang="tr-TR" sz="2000" b="1" dirty="0">
                <a:solidFill>
                  <a:srgbClr val="3366FF"/>
                </a:solidFill>
              </a:rPr>
              <a:t>etki analizine </a:t>
            </a:r>
            <a:r>
              <a:rPr lang="tr-TR" sz="2000" dirty="0"/>
              <a:t>yönelik sonuçlarıyla birlikte </a:t>
            </a:r>
            <a:r>
              <a:rPr lang="tr-TR" sz="2000" b="1" dirty="0" smtClean="0">
                <a:solidFill>
                  <a:srgbClr val="3366FF"/>
                </a:solidFill>
              </a:rPr>
              <a:t>raporlanır</a:t>
            </a:r>
            <a:r>
              <a:rPr lang="tr-TR" sz="2000" dirty="0"/>
              <a:t>. </a:t>
            </a:r>
            <a:endParaRPr lang="tr-TR" sz="2000" dirty="0" smtClean="0"/>
          </a:p>
          <a:p>
            <a:pPr algn="just"/>
            <a:endParaRPr lang="tr-TR" sz="2000" dirty="0"/>
          </a:p>
          <a:p>
            <a:pPr algn="just"/>
            <a:r>
              <a:rPr lang="tr-TR" sz="2000" dirty="0" smtClean="0"/>
              <a:t>Başkanlık </a:t>
            </a:r>
            <a:r>
              <a:rPr lang="tr-TR" sz="2000" dirty="0"/>
              <a:t>iletilen </a:t>
            </a:r>
            <a:r>
              <a:rPr lang="tr-TR" sz="2000" dirty="0" smtClean="0"/>
              <a:t>taslak raporun </a:t>
            </a:r>
            <a:r>
              <a:rPr lang="tr-TR" sz="2000" dirty="0"/>
              <a:t>uygunluğunu Usul ve Esaslar ve Rehber açısından değerlendirerek taslak rapora </a:t>
            </a:r>
            <a:r>
              <a:rPr lang="tr-TR" sz="2000" dirty="0" smtClean="0"/>
              <a:t>nihai hâlini </a:t>
            </a:r>
            <a:r>
              <a:rPr lang="tr-TR" sz="2000" dirty="0"/>
              <a:t>verip ilgili idareye gönderir. </a:t>
            </a:r>
            <a:endParaRPr lang="tr-TR" sz="2000" dirty="0" smtClean="0"/>
          </a:p>
          <a:p>
            <a:pPr algn="just"/>
            <a:endParaRPr lang="tr-TR" sz="2000" dirty="0" smtClean="0"/>
          </a:p>
          <a:p>
            <a:pPr algn="just"/>
            <a:r>
              <a:rPr lang="tr-TR" sz="2000" dirty="0" smtClean="0"/>
              <a:t>Taslak </a:t>
            </a:r>
            <a:r>
              <a:rPr lang="tr-TR" sz="2000" dirty="0"/>
              <a:t>raporun Başkanlık tarafından nihai </a:t>
            </a:r>
            <a:r>
              <a:rPr lang="tr-TR" sz="2000" dirty="0" smtClean="0"/>
              <a:t>hâle getirilmesinde </a:t>
            </a:r>
            <a:r>
              <a:rPr lang="tr-TR" sz="2000" dirty="0"/>
              <a:t>ilgili idare gerekli desteği verir. </a:t>
            </a:r>
            <a:endParaRPr lang="tr-TR" sz="2000" dirty="0" smtClean="0"/>
          </a:p>
          <a:p>
            <a:pPr algn="just"/>
            <a:endParaRPr lang="tr-TR" sz="2000" dirty="0" smtClean="0"/>
          </a:p>
          <a:p>
            <a:pPr algn="r"/>
            <a:r>
              <a:rPr lang="tr-TR" sz="2000" b="1" dirty="0" smtClean="0"/>
              <a:t>(Hazırlama ve değerlendirme süreci-Md. 17/5-6)</a:t>
            </a:r>
            <a:endParaRPr lang="tr-TR" sz="2000" b="1" dirty="0"/>
          </a:p>
        </p:txBody>
      </p:sp>
      <p:sp>
        <p:nvSpPr>
          <p:cNvPr id="11" name="Metin kutusu 10"/>
          <p:cNvSpPr txBox="1"/>
          <p:nvPr/>
        </p:nvSpPr>
        <p:spPr>
          <a:xfrm>
            <a:off x="702479" y="575298"/>
            <a:ext cx="8117673" cy="461665"/>
          </a:xfrm>
          <a:prstGeom prst="rect">
            <a:avLst/>
          </a:prstGeom>
          <a:noFill/>
        </p:spPr>
        <p:txBody>
          <a:bodyPr wrap="square" rtlCol="0">
            <a:spAutoFit/>
          </a:bodyPr>
          <a:lstStyle/>
          <a:p>
            <a:pPr algn="just"/>
            <a:r>
              <a:rPr lang="tr-TR" sz="2400" b="1" dirty="0" smtClean="0">
                <a:solidFill>
                  <a:srgbClr val="FF0000"/>
                </a:solidFill>
              </a:rPr>
              <a:t>DEA Taslak Raporu Nasıl Değerlendirilir?-III</a:t>
            </a:r>
            <a:endParaRPr lang="tr-TR" sz="2400" b="1" dirty="0">
              <a:solidFill>
                <a:srgbClr val="FF0000"/>
              </a:solidFill>
            </a:endParaRPr>
          </a:p>
        </p:txBody>
      </p:sp>
    </p:spTree>
    <p:extLst>
      <p:ext uri="{BB962C8B-B14F-4D97-AF65-F5344CB8AC3E}">
        <p14:creationId xmlns:p14="http://schemas.microsoft.com/office/powerpoint/2010/main" val="407957005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69</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546180"/>
            <a:ext cx="8117674" cy="3785652"/>
          </a:xfrm>
          <a:prstGeom prst="rect">
            <a:avLst/>
          </a:prstGeom>
          <a:noFill/>
        </p:spPr>
        <p:txBody>
          <a:bodyPr wrap="square" rtlCol="0">
            <a:spAutoFit/>
          </a:bodyPr>
          <a:lstStyle/>
          <a:p>
            <a:pPr algn="just"/>
            <a:r>
              <a:rPr lang="tr-TR" sz="2000" dirty="0"/>
              <a:t>DEA taslağı, hazırlayan kurum/kuruluş tarafından Strateji ve Bütçe Başkanlığına gönderilir. Düzenleyici Etki Analizi Dairesinde ilgili uzmana havalesini takiben Düzenleyici Etki Analizi Daire Başkanlığının koordinasyonunda yürütülecek aşamalar </a:t>
            </a:r>
            <a:r>
              <a:rPr lang="tr-TR" sz="2000" dirty="0" smtClean="0"/>
              <a:t>özetle:</a:t>
            </a:r>
          </a:p>
          <a:p>
            <a:pPr algn="just"/>
            <a:endParaRPr lang="tr-TR" sz="2000" dirty="0"/>
          </a:p>
          <a:p>
            <a:pPr marL="800100" lvl="1" indent="-342900" algn="just">
              <a:buFont typeface="Arial" panose="020B0604020202020204" pitchFamily="34" charset="0"/>
              <a:buChar char="•"/>
            </a:pPr>
            <a:r>
              <a:rPr lang="tr-TR" sz="2000" b="1" dirty="0"/>
              <a:t>Ön </a:t>
            </a:r>
            <a:r>
              <a:rPr lang="tr-TR" sz="2000" b="1" dirty="0" smtClean="0"/>
              <a:t>İnceleme </a:t>
            </a:r>
            <a:r>
              <a:rPr lang="tr-TR" sz="2000" dirty="0" smtClean="0"/>
              <a:t>(Yıllık bütçe yükünün hesaplanması ve </a:t>
            </a:r>
            <a:r>
              <a:rPr lang="tr-TR" sz="2000" dirty="0"/>
              <a:t>düzenlemenin etkileri bu kapsamda kaç aşamalı DEA yapılacağına karar </a:t>
            </a:r>
            <a:r>
              <a:rPr lang="tr-TR" sz="2000" dirty="0" smtClean="0"/>
              <a:t>verilir.)</a:t>
            </a:r>
            <a:endParaRPr lang="tr-TR" sz="2000" dirty="0"/>
          </a:p>
          <a:p>
            <a:pPr marL="800100" lvl="1" indent="-342900" algn="just">
              <a:buFont typeface="Arial" panose="020B0604020202020204" pitchFamily="34" charset="0"/>
              <a:buChar char="•"/>
            </a:pPr>
            <a:r>
              <a:rPr lang="tr-TR" sz="2000" b="1" dirty="0" smtClean="0"/>
              <a:t>Değerlendirme</a:t>
            </a:r>
            <a:r>
              <a:rPr lang="tr-TR" sz="2000" dirty="0" smtClean="0"/>
              <a:t> (Her bir aşama ilgili alan bazında kapsamlı bir şekilde incelenir.)</a:t>
            </a:r>
            <a:endParaRPr lang="tr-TR" sz="2000" dirty="0"/>
          </a:p>
          <a:p>
            <a:pPr marL="800100" lvl="1" indent="-342900" algn="just">
              <a:buFont typeface="Arial" panose="020B0604020202020204" pitchFamily="34" charset="0"/>
              <a:buChar char="•"/>
            </a:pPr>
            <a:r>
              <a:rPr lang="tr-TR" sz="2000" b="1" dirty="0"/>
              <a:t>DEA Taslağı Başkanlık Değerlendirme Raporunun </a:t>
            </a:r>
            <a:r>
              <a:rPr lang="tr-TR" sz="2000" b="1" dirty="0" smtClean="0"/>
              <a:t>Hazırlanması </a:t>
            </a:r>
            <a:r>
              <a:rPr lang="tr-TR" sz="2000" dirty="0" smtClean="0"/>
              <a:t>(mail ve/veya resmî yazı ile süreç şekillenir.)</a:t>
            </a:r>
            <a:endParaRPr lang="tr-TR" sz="2000" b="1" dirty="0"/>
          </a:p>
          <a:p>
            <a:pPr marL="800100" lvl="1" indent="-342900" algn="just">
              <a:buFont typeface="Arial" panose="020B0604020202020204" pitchFamily="34" charset="0"/>
              <a:buChar char="•"/>
            </a:pPr>
            <a:r>
              <a:rPr lang="tr-TR" sz="2000" b="1" dirty="0"/>
              <a:t>DEA </a:t>
            </a:r>
            <a:r>
              <a:rPr lang="tr-TR" sz="2000" b="1" dirty="0" smtClean="0"/>
              <a:t>Sürecinin Tamamlanması</a:t>
            </a:r>
            <a:endParaRPr lang="tr-TR" sz="2000" b="1" dirty="0"/>
          </a:p>
        </p:txBody>
      </p:sp>
      <p:sp>
        <p:nvSpPr>
          <p:cNvPr id="11" name="Metin kutusu 10"/>
          <p:cNvSpPr txBox="1"/>
          <p:nvPr/>
        </p:nvSpPr>
        <p:spPr>
          <a:xfrm>
            <a:off x="702479" y="575298"/>
            <a:ext cx="8117673" cy="461665"/>
          </a:xfrm>
          <a:prstGeom prst="rect">
            <a:avLst/>
          </a:prstGeom>
          <a:noFill/>
        </p:spPr>
        <p:txBody>
          <a:bodyPr wrap="square" rtlCol="0">
            <a:spAutoFit/>
          </a:bodyPr>
          <a:lstStyle/>
          <a:p>
            <a:pPr algn="just"/>
            <a:r>
              <a:rPr lang="tr-TR" sz="2400" b="1" dirty="0" smtClean="0">
                <a:solidFill>
                  <a:srgbClr val="FF0000"/>
                </a:solidFill>
              </a:rPr>
              <a:t>DEA Taslak Raporu Nasıl Değerlendirilir?-IV</a:t>
            </a:r>
            <a:endParaRPr lang="tr-TR" sz="2400" b="1" dirty="0">
              <a:solidFill>
                <a:srgbClr val="FF0000"/>
              </a:solidFill>
            </a:endParaRPr>
          </a:p>
        </p:txBody>
      </p:sp>
    </p:spTree>
    <p:extLst>
      <p:ext uri="{BB962C8B-B14F-4D97-AF65-F5344CB8AC3E}">
        <p14:creationId xmlns:p14="http://schemas.microsoft.com/office/powerpoint/2010/main" val="3075616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7</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8" y="1081930"/>
            <a:ext cx="8117674" cy="3477875"/>
          </a:xfrm>
          <a:prstGeom prst="rect">
            <a:avLst/>
          </a:prstGeom>
          <a:noFill/>
        </p:spPr>
        <p:txBody>
          <a:bodyPr wrap="square" rtlCol="0">
            <a:spAutoFit/>
          </a:bodyPr>
          <a:lstStyle/>
          <a:p>
            <a:pPr algn="just"/>
            <a:r>
              <a:rPr lang="tr-TR" sz="2000" dirty="0"/>
              <a:t>DEA, ekonomik, </a:t>
            </a:r>
            <a:r>
              <a:rPr lang="tr-TR" sz="2000" b="1" dirty="0">
                <a:solidFill>
                  <a:srgbClr val="3366FF"/>
                </a:solidFill>
              </a:rPr>
              <a:t>sosyal, ticari, çevresel ve diğer etkilerin değerlendirilmesi</a:t>
            </a:r>
            <a:r>
              <a:rPr lang="tr-TR" sz="2000" dirty="0"/>
              <a:t> </a:t>
            </a:r>
            <a:r>
              <a:rPr lang="tr-TR" sz="2000" b="1" dirty="0">
                <a:solidFill>
                  <a:srgbClr val="3366FF"/>
                </a:solidFill>
              </a:rPr>
              <a:t>yoluyla farklı düzenleme alternatiflerinin avantaj ve dezavantajları ile net katkıları </a:t>
            </a:r>
            <a:r>
              <a:rPr lang="tr-TR" sz="2000" dirty="0"/>
              <a:t>hakkında karar alıcılara yönlendirici bilgiler </a:t>
            </a:r>
            <a:r>
              <a:rPr lang="tr-TR" sz="2000" dirty="0" smtClean="0"/>
              <a:t>sağlar.</a:t>
            </a:r>
          </a:p>
          <a:p>
            <a:pPr algn="just"/>
            <a:endParaRPr lang="tr-TR" sz="2000" dirty="0"/>
          </a:p>
          <a:p>
            <a:pPr algn="just"/>
            <a:r>
              <a:rPr lang="tr-TR" sz="2000" dirty="0" err="1"/>
              <a:t>DEA’nın</a:t>
            </a:r>
            <a:r>
              <a:rPr lang="tr-TR" sz="2000" dirty="0"/>
              <a:t> kamuda daha iyi düzenleme yapmaya katkısı; </a:t>
            </a:r>
            <a:r>
              <a:rPr lang="tr-TR" sz="2000" b="1" dirty="0">
                <a:solidFill>
                  <a:srgbClr val="3366FF"/>
                </a:solidFill>
              </a:rPr>
              <a:t>hesap verme, saydamlık ve tutarlılık esaslarına bağlı</a:t>
            </a:r>
            <a:r>
              <a:rPr lang="tr-TR" sz="2000" dirty="0"/>
              <a:t> olarak düzenleyici tedbirlerin analitik biçimde değerlendirilmesine dayanmaktadır</a:t>
            </a:r>
            <a:r>
              <a:rPr lang="tr-TR" sz="2000" dirty="0" smtClean="0"/>
              <a:t>.</a:t>
            </a:r>
          </a:p>
          <a:p>
            <a:pPr algn="just"/>
            <a:endParaRPr lang="tr-TR" sz="2000" dirty="0"/>
          </a:p>
          <a:p>
            <a:pPr algn="just"/>
            <a:r>
              <a:rPr lang="tr-TR" sz="2000" dirty="0"/>
              <a:t>DEA, veriye dayalı kanıtların toplanmasını ve analiz edilmesini içeren ve nihai karara katkı veren bir ön değerlendirme aracı olup </a:t>
            </a:r>
            <a:r>
              <a:rPr lang="tr-TR" sz="2000" b="1" dirty="0">
                <a:solidFill>
                  <a:srgbClr val="3366FF"/>
                </a:solidFill>
              </a:rPr>
              <a:t>saydam, </a:t>
            </a:r>
            <a:r>
              <a:rPr lang="tr-TR" sz="2000" b="1" dirty="0" smtClean="0">
                <a:solidFill>
                  <a:srgbClr val="3366FF"/>
                </a:solidFill>
              </a:rPr>
              <a:t>nesnel, </a:t>
            </a:r>
            <a:r>
              <a:rPr lang="tr-TR" sz="2000" b="1" dirty="0">
                <a:solidFill>
                  <a:srgbClr val="3366FF"/>
                </a:solidFill>
              </a:rPr>
              <a:t>tarafsız, katılımcı ve kapsayıcı</a:t>
            </a:r>
            <a:r>
              <a:rPr lang="tr-TR" sz="2000" dirty="0"/>
              <a:t> bir anlayışla yapılmaktadır</a:t>
            </a:r>
            <a:r>
              <a:rPr lang="tr-TR" sz="2000" dirty="0" smtClean="0"/>
              <a:t>. </a:t>
            </a:r>
            <a:endParaRPr lang="tr-TR" sz="2000" dirty="0"/>
          </a:p>
        </p:txBody>
      </p:sp>
      <p:sp>
        <p:nvSpPr>
          <p:cNvPr id="11" name="Metin kutusu 10"/>
          <p:cNvSpPr txBox="1"/>
          <p:nvPr/>
        </p:nvSpPr>
        <p:spPr>
          <a:xfrm>
            <a:off x="702479" y="509038"/>
            <a:ext cx="8117673" cy="461665"/>
          </a:xfrm>
          <a:prstGeom prst="rect">
            <a:avLst/>
          </a:prstGeom>
          <a:noFill/>
        </p:spPr>
        <p:txBody>
          <a:bodyPr wrap="square" rtlCol="0">
            <a:spAutoFit/>
          </a:bodyPr>
          <a:lstStyle/>
          <a:p>
            <a:r>
              <a:rPr lang="tr-TR" sz="2400" b="1" dirty="0" smtClean="0">
                <a:solidFill>
                  <a:srgbClr val="FF0000"/>
                </a:solidFill>
              </a:rPr>
              <a:t>DEA’nın Genel Kabul Görmüş İlkeleri</a:t>
            </a:r>
            <a:endParaRPr lang="tr-TR" sz="2400" b="1" dirty="0">
              <a:solidFill>
                <a:srgbClr val="FF0000"/>
              </a:solidFill>
            </a:endParaRPr>
          </a:p>
        </p:txBody>
      </p:sp>
    </p:spTree>
    <p:extLst>
      <p:ext uri="{BB962C8B-B14F-4D97-AF65-F5344CB8AC3E}">
        <p14:creationId xmlns:p14="http://schemas.microsoft.com/office/powerpoint/2010/main" val="192013629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70</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306375"/>
            <a:ext cx="8117674" cy="5093702"/>
          </a:xfrm>
          <a:prstGeom prst="rect">
            <a:avLst/>
          </a:prstGeom>
          <a:noFill/>
        </p:spPr>
        <p:txBody>
          <a:bodyPr wrap="square" rtlCol="0">
            <a:spAutoFit/>
          </a:bodyPr>
          <a:lstStyle/>
          <a:p>
            <a:pPr algn="just">
              <a:spcBef>
                <a:spcPts val="1200"/>
              </a:spcBef>
              <a:spcAft>
                <a:spcPts val="600"/>
              </a:spcAft>
            </a:pPr>
            <a:r>
              <a:rPr lang="tr-TR" altLang="tr-TR" sz="2000" dirty="0" smtClean="0"/>
              <a:t>	Üst </a:t>
            </a:r>
            <a:r>
              <a:rPr lang="tr-TR" altLang="tr-TR" sz="2000" dirty="0"/>
              <a:t>yönetici olarak görev ve yetkilerim çerçevesinde ………....…………………. Kanun/Cumhurbaşkanlığı Kararnamesi taslağına ilişkin hazırlanmış olan Düzenleyici Etki Analizi Raporunda yer alan bilgilerin, varsayımların, gerçekleştirilen analizlerin, elde edilen bulguların ve yapılan değerlendirmelerin kanıt temelli, güvenilir, tam ve doğru olduğunu beyan ederim.</a:t>
            </a:r>
          </a:p>
          <a:p>
            <a:pPr algn="just">
              <a:spcBef>
                <a:spcPts val="1200"/>
              </a:spcBef>
              <a:spcAft>
                <a:spcPts val="600"/>
              </a:spcAft>
            </a:pPr>
            <a:r>
              <a:rPr lang="tr-TR" altLang="tr-TR" sz="2000" dirty="0" smtClean="0"/>
              <a:t>	Önerilen </a:t>
            </a:r>
            <a:r>
              <a:rPr lang="tr-TR" altLang="tr-TR" sz="2000" dirty="0"/>
              <a:t>……………………………. Kanun/Cumhurbaşkanlığı Kararnamesi taslağının hiçbir şey yapmama (mevcut durumu devam ettirme seçeneği) dâhil olmak üzere çalışılan diğer tüm seçeneklere kıyasla daha yüksek tahmini kamu yararı üreteceğine ilişkin yeterli ve makul güvencenin; </a:t>
            </a:r>
            <a:r>
              <a:rPr lang="tr-TR" altLang="tr-TR" sz="2000" dirty="0" smtClean="0"/>
              <a:t>Düzenleyici </a:t>
            </a:r>
            <a:r>
              <a:rPr lang="tr-TR" altLang="tr-TR" sz="2000" dirty="0"/>
              <a:t>Etki Analizi ile sağlandığını bildiririm</a:t>
            </a:r>
            <a:r>
              <a:rPr lang="tr-TR" altLang="tr-TR" sz="2000" dirty="0" smtClean="0"/>
              <a:t>.</a:t>
            </a:r>
          </a:p>
          <a:p>
            <a:pPr algn="just">
              <a:spcBef>
                <a:spcPts val="1200"/>
              </a:spcBef>
              <a:spcAft>
                <a:spcPts val="600"/>
              </a:spcAft>
            </a:pPr>
            <a:r>
              <a:rPr lang="tr-TR" altLang="tr-TR" sz="2000" dirty="0" smtClean="0"/>
              <a:t> 														     (imza)</a:t>
            </a:r>
          </a:p>
          <a:p>
            <a:pPr algn="just">
              <a:spcBef>
                <a:spcPts val="1200"/>
              </a:spcBef>
              <a:spcAft>
                <a:spcPts val="600"/>
              </a:spcAft>
            </a:pPr>
            <a:r>
              <a:rPr lang="tr-TR" altLang="tr-TR" sz="2000" b="1" dirty="0" smtClean="0">
                <a:solidFill>
                  <a:srgbClr val="FF0000"/>
                </a:solidFill>
              </a:rPr>
              <a:t>Bakanlıklarda </a:t>
            </a:r>
            <a:r>
              <a:rPr lang="tr-TR" altLang="tr-TR" sz="2000" b="1" dirty="0">
                <a:solidFill>
                  <a:srgbClr val="FF0000"/>
                </a:solidFill>
              </a:rPr>
              <a:t>Cumhurbaşkanınca belirlenecek yöneticileri, diğer kamu idarelerinde en üst yöneticiyi ifade eder</a:t>
            </a:r>
            <a:r>
              <a:rPr lang="tr-TR" altLang="tr-TR" sz="2000" b="1" dirty="0" smtClean="0">
                <a:solidFill>
                  <a:srgbClr val="CC0000"/>
                </a:solidFill>
              </a:rPr>
              <a:t>	</a:t>
            </a:r>
            <a:endParaRPr lang="tr-TR" altLang="tr-TR" sz="2000" b="1" dirty="0">
              <a:solidFill>
                <a:srgbClr val="CC0000"/>
              </a:solidFill>
            </a:endParaRPr>
          </a:p>
        </p:txBody>
      </p:sp>
      <p:sp>
        <p:nvSpPr>
          <p:cNvPr id="11" name="Metin kutusu 10"/>
          <p:cNvSpPr txBox="1"/>
          <p:nvPr/>
        </p:nvSpPr>
        <p:spPr>
          <a:xfrm>
            <a:off x="702479" y="612788"/>
            <a:ext cx="8117673" cy="461665"/>
          </a:xfrm>
          <a:prstGeom prst="rect">
            <a:avLst/>
          </a:prstGeom>
          <a:noFill/>
        </p:spPr>
        <p:txBody>
          <a:bodyPr wrap="square" rtlCol="0">
            <a:spAutoFit/>
          </a:bodyPr>
          <a:lstStyle/>
          <a:p>
            <a:pPr algn="just"/>
            <a:r>
              <a:rPr lang="tr-TR" sz="2400" b="1" dirty="0">
                <a:solidFill>
                  <a:srgbClr val="FF0000"/>
                </a:solidFill>
              </a:rPr>
              <a:t>Üst Yönetici Güvence </a:t>
            </a:r>
            <a:r>
              <a:rPr lang="tr-TR" sz="2400" b="1" dirty="0" smtClean="0">
                <a:solidFill>
                  <a:srgbClr val="FF0000"/>
                </a:solidFill>
              </a:rPr>
              <a:t>Beyanı </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1153772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71</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546180"/>
            <a:ext cx="8117674" cy="2015936"/>
          </a:xfrm>
          <a:prstGeom prst="rect">
            <a:avLst/>
          </a:prstGeom>
          <a:noFill/>
        </p:spPr>
        <p:txBody>
          <a:bodyPr wrap="square" rtlCol="0">
            <a:spAutoFit/>
          </a:bodyPr>
          <a:lstStyle/>
          <a:p>
            <a:pPr algn="just">
              <a:spcBef>
                <a:spcPts val="1200"/>
              </a:spcBef>
              <a:spcAft>
                <a:spcPts val="600"/>
              </a:spcAft>
            </a:pPr>
            <a:r>
              <a:rPr lang="tr-TR" altLang="tr-TR" sz="2000" dirty="0" smtClean="0"/>
              <a:t>Yönlendirici rehber ve belgelere:</a:t>
            </a:r>
          </a:p>
          <a:p>
            <a:pPr lvl="1" algn="just">
              <a:spcBef>
                <a:spcPts val="1200"/>
              </a:spcBef>
              <a:spcAft>
                <a:spcPts val="600"/>
              </a:spcAft>
            </a:pPr>
            <a:r>
              <a:rPr lang="tr-TR" altLang="tr-TR" sz="2000" dirty="0" smtClean="0"/>
              <a:t>dea.sbb.gov.tr (internet adresi) </a:t>
            </a:r>
          </a:p>
          <a:p>
            <a:pPr algn="just">
              <a:spcBef>
                <a:spcPts val="1200"/>
              </a:spcBef>
              <a:spcAft>
                <a:spcPts val="600"/>
              </a:spcAft>
            </a:pPr>
            <a:r>
              <a:rPr lang="tr-TR" altLang="tr-TR" sz="2000" dirty="0"/>
              <a:t>H</a:t>
            </a:r>
            <a:r>
              <a:rPr lang="tr-TR" altLang="tr-TR" sz="2000" dirty="0" smtClean="0"/>
              <a:t>erhangi bir sorunun olması halinde:</a:t>
            </a:r>
            <a:endParaRPr lang="tr-TR" altLang="tr-TR" sz="2000" dirty="0" smtClean="0">
              <a:hlinkClick r:id="rId4"/>
            </a:endParaRPr>
          </a:p>
          <a:p>
            <a:pPr lvl="1" algn="just">
              <a:spcBef>
                <a:spcPts val="1200"/>
              </a:spcBef>
              <a:spcAft>
                <a:spcPts val="600"/>
              </a:spcAft>
            </a:pPr>
            <a:r>
              <a:rPr lang="tr-TR" altLang="tr-TR" sz="2000" dirty="0" smtClean="0">
                <a:hlinkClick r:id="rId4"/>
              </a:rPr>
              <a:t>dead@sbb.gov.tr</a:t>
            </a:r>
            <a:r>
              <a:rPr lang="tr-TR" altLang="tr-TR" sz="2000" dirty="0" smtClean="0"/>
              <a:t> (mail adresi)</a:t>
            </a:r>
          </a:p>
        </p:txBody>
      </p:sp>
      <p:sp>
        <p:nvSpPr>
          <p:cNvPr id="11" name="Metin kutusu 10"/>
          <p:cNvSpPr txBox="1"/>
          <p:nvPr/>
        </p:nvSpPr>
        <p:spPr>
          <a:xfrm>
            <a:off x="702479" y="612788"/>
            <a:ext cx="8117673" cy="461665"/>
          </a:xfrm>
          <a:prstGeom prst="rect">
            <a:avLst/>
          </a:prstGeom>
          <a:noFill/>
        </p:spPr>
        <p:txBody>
          <a:bodyPr wrap="square" rtlCol="0">
            <a:spAutoFit/>
          </a:bodyPr>
          <a:lstStyle/>
          <a:p>
            <a:pPr algn="just"/>
            <a:r>
              <a:rPr lang="tr-TR" sz="2400" b="1" dirty="0" smtClean="0">
                <a:solidFill>
                  <a:srgbClr val="FF0000"/>
                </a:solidFill>
              </a:rPr>
              <a:t>İletişim</a:t>
            </a:r>
            <a:endParaRPr lang="tr-TR" sz="2400" b="1" dirty="0">
              <a:solidFill>
                <a:srgbClr val="FF0000"/>
              </a:solidFill>
            </a:endParaRPr>
          </a:p>
        </p:txBody>
      </p:sp>
      <p:sp>
        <p:nvSpPr>
          <p:cNvPr id="18" name="Rectangle 7"/>
          <p:cNvSpPr>
            <a:spLocks noChangeArrowheads="1"/>
          </p:cNvSpPr>
          <p:nvPr/>
        </p:nvSpPr>
        <p:spPr bwMode="auto">
          <a:xfrm>
            <a:off x="1770063" y="2771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6389182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72</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1" name="Metin kutusu 10"/>
          <p:cNvSpPr txBox="1"/>
          <p:nvPr/>
        </p:nvSpPr>
        <p:spPr>
          <a:xfrm>
            <a:off x="2089505" y="3108746"/>
            <a:ext cx="4675279" cy="646331"/>
          </a:xfrm>
          <a:prstGeom prst="rect">
            <a:avLst/>
          </a:prstGeom>
          <a:noFill/>
        </p:spPr>
        <p:txBody>
          <a:bodyPr wrap="square" rtlCol="0">
            <a:spAutoFit/>
          </a:bodyPr>
          <a:lstStyle/>
          <a:p>
            <a:pPr algn="ctr"/>
            <a:r>
              <a:rPr lang="tr-TR" sz="3600" b="1" dirty="0" smtClean="0">
                <a:solidFill>
                  <a:srgbClr val="FF0000"/>
                </a:solidFill>
              </a:rPr>
              <a:t>Teşekkürler</a:t>
            </a:r>
            <a:endParaRPr lang="tr-TR" sz="3600" b="1" dirty="0">
              <a:solidFill>
                <a:srgbClr val="FF0000"/>
              </a:solidFill>
            </a:endParaRPr>
          </a:p>
        </p:txBody>
      </p:sp>
    </p:spTree>
    <p:extLst>
      <p:ext uri="{BB962C8B-B14F-4D97-AF65-F5344CB8AC3E}">
        <p14:creationId xmlns:p14="http://schemas.microsoft.com/office/powerpoint/2010/main" val="3416259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8</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121261"/>
            <a:ext cx="8117674" cy="5016758"/>
          </a:xfrm>
          <a:prstGeom prst="rect">
            <a:avLst/>
          </a:prstGeom>
          <a:noFill/>
        </p:spPr>
        <p:txBody>
          <a:bodyPr wrap="square" rtlCol="0">
            <a:spAutoFit/>
          </a:bodyPr>
          <a:lstStyle/>
          <a:p>
            <a:pPr algn="just"/>
            <a:r>
              <a:rPr lang="tr-TR" sz="2000" dirty="0"/>
              <a:t>Ülke yönetiminde yaşanan, piyasaların etkin ve verimli işletilmesi hususlarına ilişkin sorunlar, yapılan mevzuatların uygulanmasıyla aşılmaya çalışılmaktadır. Bu sorunlar gerek piyasa mekanizmasının kendi işleyişinden gerekse yapılan düzenlemelerden kaynaklanabilmektedir. Böylelikle </a:t>
            </a:r>
            <a:r>
              <a:rPr lang="tr-TR" sz="2000" b="1" dirty="0">
                <a:solidFill>
                  <a:srgbClr val="3366FF"/>
                </a:solidFill>
              </a:rPr>
              <a:t>ekonominin işleyişinde ve mevzuat tasarımında meydana gelen aksaklıkların giderilmesi için</a:t>
            </a:r>
            <a:r>
              <a:rPr lang="tr-TR" sz="2000" dirty="0"/>
              <a:t> 1970’lerden itibaren </a:t>
            </a:r>
            <a:r>
              <a:rPr lang="tr-TR" sz="2000" dirty="0" smtClean="0"/>
              <a:t>DEA </a:t>
            </a:r>
            <a:r>
              <a:rPr lang="tr-TR" sz="2000" dirty="0"/>
              <a:t>tekniği kullanılmaya başlanmıştır</a:t>
            </a:r>
            <a:r>
              <a:rPr lang="tr-TR" sz="2000" dirty="0" smtClean="0"/>
              <a:t>.</a:t>
            </a:r>
            <a:endParaRPr lang="tr-TR" sz="2000" b="1" dirty="0"/>
          </a:p>
          <a:p>
            <a:pPr algn="just"/>
            <a:r>
              <a:rPr lang="tr-TR" sz="2000" dirty="0"/>
              <a:t>DEA tekniği ilk olarak 1975 yılında </a:t>
            </a:r>
            <a:r>
              <a:rPr lang="tr-TR" sz="2000" dirty="0" smtClean="0"/>
              <a:t>ABD’de </a:t>
            </a:r>
            <a:r>
              <a:rPr lang="tr-TR" sz="2000" dirty="0"/>
              <a:t>Gerald </a:t>
            </a:r>
            <a:r>
              <a:rPr lang="tr-TR" sz="2000" dirty="0" smtClean="0"/>
              <a:t>Ford’un </a:t>
            </a:r>
            <a:r>
              <a:rPr lang="tr-TR" sz="2000" dirty="0"/>
              <a:t>başkanlığı döneminde uygulanmıştır. Öncelikli olarak ABD’de yaşanan mevzuat enflasyonunun kontrol altına alınması hedeflenmiştir. Ancak sonraki dönemlerde tekniğin kapsamı genişletilerek birçok alana uygulanmaya başlamıştır. </a:t>
            </a:r>
          </a:p>
          <a:p>
            <a:pPr algn="just"/>
            <a:r>
              <a:rPr lang="tr-TR" sz="2000" dirty="0" smtClean="0"/>
              <a:t>DEA </a:t>
            </a:r>
            <a:r>
              <a:rPr lang="tr-TR" sz="2000" dirty="0"/>
              <a:t>tekniğinin dünyada kabul görmesi ve farklı ülkeler tarafından benimsenmesi İktisadi İşbirliği ve Kalkınma Örgütü (</a:t>
            </a:r>
            <a:r>
              <a:rPr lang="tr-TR" sz="2000" dirty="0" err="1"/>
              <a:t>Organisation</a:t>
            </a:r>
            <a:r>
              <a:rPr lang="tr-TR" sz="2000" dirty="0"/>
              <a:t> </a:t>
            </a:r>
            <a:r>
              <a:rPr lang="tr-TR" sz="2000" dirty="0" err="1"/>
              <a:t>for</a:t>
            </a:r>
            <a:r>
              <a:rPr lang="tr-TR" sz="2000" dirty="0"/>
              <a:t> </a:t>
            </a:r>
            <a:r>
              <a:rPr lang="tr-TR" sz="2000" dirty="0" err="1"/>
              <a:t>Economic</a:t>
            </a:r>
            <a:r>
              <a:rPr lang="tr-TR" sz="2000" dirty="0"/>
              <a:t> </a:t>
            </a:r>
            <a:r>
              <a:rPr lang="tr-TR" sz="2000" dirty="0" err="1"/>
              <a:t>Co-operation</a:t>
            </a:r>
            <a:r>
              <a:rPr lang="tr-TR" sz="2000" dirty="0"/>
              <a:t> </a:t>
            </a:r>
            <a:r>
              <a:rPr lang="tr-TR" sz="2000" dirty="0" err="1"/>
              <a:t>and</a:t>
            </a:r>
            <a:r>
              <a:rPr lang="tr-TR" sz="2000" dirty="0"/>
              <a:t> Development, OECD) tarafından sağlanmıştır. Bununla beraber, Avrupa </a:t>
            </a:r>
            <a:r>
              <a:rPr lang="tr-TR" sz="2000" dirty="0" smtClean="0"/>
              <a:t>Komisyonu</a:t>
            </a:r>
            <a:r>
              <a:rPr lang="tr-TR" sz="2000" dirty="0"/>
              <a:t>, 2000 yılından itibaren yürüttüğü çalışmalarda belli bir sistematiği sağlamıştır.</a:t>
            </a:r>
            <a:endParaRPr lang="tr-TR" sz="2000" b="1" dirty="0" smtClean="0"/>
          </a:p>
        </p:txBody>
      </p:sp>
      <p:sp>
        <p:nvSpPr>
          <p:cNvPr id="11" name="Metin kutusu 10"/>
          <p:cNvSpPr txBox="1"/>
          <p:nvPr/>
        </p:nvSpPr>
        <p:spPr>
          <a:xfrm>
            <a:off x="702479" y="509038"/>
            <a:ext cx="8117673" cy="461665"/>
          </a:xfrm>
          <a:prstGeom prst="rect">
            <a:avLst/>
          </a:prstGeom>
          <a:noFill/>
        </p:spPr>
        <p:txBody>
          <a:bodyPr wrap="square" rtlCol="0">
            <a:spAutoFit/>
          </a:bodyPr>
          <a:lstStyle/>
          <a:p>
            <a:r>
              <a:rPr lang="tr-TR" sz="2400" b="1" dirty="0" smtClean="0">
                <a:solidFill>
                  <a:srgbClr val="FF0000"/>
                </a:solidFill>
              </a:rPr>
              <a:t>DEA’nın Dünyadaki Tarihsel Gelişimi</a:t>
            </a:r>
            <a:endParaRPr lang="tr-TR" sz="2400" b="1" dirty="0">
              <a:solidFill>
                <a:srgbClr val="FF0000"/>
              </a:solidFill>
            </a:endParaRPr>
          </a:p>
        </p:txBody>
      </p:sp>
    </p:spTree>
    <p:extLst>
      <p:ext uri="{BB962C8B-B14F-4D97-AF65-F5344CB8AC3E}">
        <p14:creationId xmlns:p14="http://schemas.microsoft.com/office/powerpoint/2010/main" val="4241713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9144000" cy="380246"/>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5" name="Dikdörtgen 4"/>
          <p:cNvSpPr/>
          <p:nvPr/>
        </p:nvSpPr>
        <p:spPr>
          <a:xfrm>
            <a:off x="0" y="413647"/>
            <a:ext cx="9144000"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7" name="Dikdörtgen 6"/>
          <p:cNvSpPr/>
          <p:nvPr/>
        </p:nvSpPr>
        <p:spPr>
          <a:xfrm>
            <a:off x="-12469" y="6681457"/>
            <a:ext cx="9144000" cy="194650"/>
          </a:xfrm>
          <a:prstGeom prst="rect">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3" name="Dikdörtgen 12"/>
          <p:cNvSpPr/>
          <p:nvPr/>
        </p:nvSpPr>
        <p:spPr>
          <a:xfrm>
            <a:off x="-12469" y="6400077"/>
            <a:ext cx="8229601" cy="45719"/>
          </a:xfrm>
          <a:prstGeom prst="rect">
            <a:avLst/>
          </a:prstGeom>
          <a:solidFill>
            <a:srgbClr val="003D4C"/>
          </a:solidFill>
          <a:ln>
            <a:solidFill>
              <a:srgbClr val="003D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Segoe UI Semilight" panose="020B0402040204020203" pitchFamily="34" charset="0"/>
            </a:endParaRPr>
          </a:p>
        </p:txBody>
      </p:sp>
      <p:sp>
        <p:nvSpPr>
          <p:cNvPr id="19" name="Oval 18"/>
          <p:cNvSpPr/>
          <p:nvPr/>
        </p:nvSpPr>
        <p:spPr>
          <a:xfrm>
            <a:off x="8217133" y="6167535"/>
            <a:ext cx="603019" cy="558654"/>
          </a:xfrm>
          <a:prstGeom prst="ellipse">
            <a:avLst/>
          </a:prstGeom>
          <a:solidFill>
            <a:srgbClr val="DA291C"/>
          </a:solidFill>
          <a:ln>
            <a:solidFill>
              <a:srgbClr val="DA2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7F6EDA8-B7E3-4FCE-80FD-73859343399D}" type="slidenum">
              <a:rPr lang="tr-TR" sz="1100">
                <a:latin typeface="Helvetica Light"/>
              </a:rPr>
              <a:t>9</a:t>
            </a:fld>
            <a:endParaRPr lang="tr-TR" sz="1100" dirty="0">
              <a:latin typeface="Helvetica Light"/>
            </a:endParaRPr>
          </a:p>
        </p:txBody>
      </p:sp>
      <p:pic>
        <p:nvPicPr>
          <p:cNvPr id="12"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0" y="103157"/>
            <a:ext cx="698269" cy="69826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702479" y="1045351"/>
            <a:ext cx="8117674" cy="5324535"/>
          </a:xfrm>
          <a:prstGeom prst="rect">
            <a:avLst/>
          </a:prstGeom>
          <a:noFill/>
        </p:spPr>
        <p:txBody>
          <a:bodyPr wrap="square" rtlCol="0">
            <a:spAutoFit/>
          </a:bodyPr>
          <a:lstStyle/>
          <a:p>
            <a:pPr algn="just"/>
            <a:r>
              <a:rPr lang="tr-TR" sz="2000" dirty="0" smtClean="0"/>
              <a:t>Ülkemizde </a:t>
            </a:r>
            <a:r>
              <a:rPr lang="tr-TR" sz="2000" dirty="0" err="1"/>
              <a:t>DEA’ya</a:t>
            </a:r>
            <a:r>
              <a:rPr lang="tr-TR" sz="2000" dirty="0"/>
              <a:t> ilişkin ilk çalışmalar, üyesi olduğumuz OECD bünyesinde 2001 yılında yürütülen “Türkiye Düzenleyici Reform İncelemesi” neticesinde yayımlanan raporla birlikte başlamıştır</a:t>
            </a:r>
            <a:r>
              <a:rPr lang="tr-TR" sz="2000" dirty="0" smtClean="0"/>
              <a:t>.</a:t>
            </a:r>
          </a:p>
          <a:p>
            <a:pPr algn="just"/>
            <a:endParaRPr lang="tr-TR" sz="2000" dirty="0" smtClean="0"/>
          </a:p>
          <a:p>
            <a:pPr algn="just"/>
            <a:r>
              <a:rPr lang="tr-TR" sz="2000" dirty="0" err="1" smtClean="0"/>
              <a:t>DEA’ya</a:t>
            </a:r>
            <a:r>
              <a:rPr lang="tr-TR" sz="2000" dirty="0" smtClean="0"/>
              <a:t> </a:t>
            </a:r>
            <a:r>
              <a:rPr lang="tr-TR" sz="2000" dirty="0"/>
              <a:t>ilişkin çalışmaların kurumsal düzeyde yürütülebilmesi amacıyla da 2005 yılında Başbakanlık bünyesinde “İyi Düzenleme (Düzenleyici Reform) Grubu” oluşturulmuştur. </a:t>
            </a:r>
            <a:endParaRPr lang="tr-TR" sz="2000" dirty="0" smtClean="0"/>
          </a:p>
          <a:p>
            <a:pPr algn="just"/>
            <a:endParaRPr lang="tr-TR" sz="2000" dirty="0" smtClean="0"/>
          </a:p>
          <a:p>
            <a:pPr algn="just"/>
            <a:r>
              <a:rPr lang="tr-TR" sz="2000" dirty="0" smtClean="0"/>
              <a:t>2006 yılında </a:t>
            </a:r>
            <a:r>
              <a:rPr lang="tr-TR" sz="2000" dirty="0"/>
              <a:t>yayımlanan “Mevzuat Hazırlama Usul ve Esasları Hakkında Yönetmelik” ile </a:t>
            </a:r>
            <a:r>
              <a:rPr lang="tr-TR" sz="2000" dirty="0" smtClean="0"/>
              <a:t>2007 </a:t>
            </a:r>
            <a:r>
              <a:rPr lang="tr-TR" sz="2000" dirty="0"/>
              <a:t>tarihinden itibaren hazırlanacak kanun ve kanun hükmünde kararnameler ile Başbakanlıkça uygun görülecek diğer düzenleyici işlemler için DEA hazırlanması zorunlu </a:t>
            </a:r>
            <a:r>
              <a:rPr lang="tr-TR" sz="2000" dirty="0" smtClean="0"/>
              <a:t>hâle </a:t>
            </a:r>
            <a:r>
              <a:rPr lang="tr-TR" sz="2000" dirty="0"/>
              <a:t>getirilmiştir. </a:t>
            </a:r>
            <a:r>
              <a:rPr lang="tr-TR" sz="2000" dirty="0" smtClean="0"/>
              <a:t>Bu </a:t>
            </a:r>
            <a:r>
              <a:rPr lang="tr-TR" sz="2000" dirty="0"/>
              <a:t>kapsamda </a:t>
            </a:r>
            <a:r>
              <a:rPr lang="tr-TR" sz="2000" dirty="0" smtClean="0"/>
              <a:t>“</a:t>
            </a:r>
            <a:r>
              <a:rPr lang="tr-TR" sz="2000" dirty="0"/>
              <a:t>Düzenleyici Etki Analizi Rehberi” </a:t>
            </a:r>
            <a:r>
              <a:rPr lang="tr-TR" sz="2000" dirty="0" smtClean="0"/>
              <a:t>yayımlanmış olup millî </a:t>
            </a:r>
            <a:r>
              <a:rPr lang="tr-TR" sz="2000" dirty="0"/>
              <a:t>güvenliği ilgilendiren konular ile bütçe ve kesin hesap kanunları ve kanun hükmünde kararnameler hariç olmak üzere, hazırlanacak kanun ve kanun hükmünde kararnameler ile Başbakanlıkça uygun görülecek diğer düzenleyici işlemler için DEA yapılması öngörülmüştür</a:t>
            </a:r>
            <a:r>
              <a:rPr lang="tr-TR" sz="2000" dirty="0" smtClean="0"/>
              <a:t>.</a:t>
            </a:r>
            <a:endParaRPr lang="tr-TR" sz="2000" dirty="0"/>
          </a:p>
        </p:txBody>
      </p:sp>
      <p:sp>
        <p:nvSpPr>
          <p:cNvPr id="11" name="Metin kutusu 10"/>
          <p:cNvSpPr txBox="1"/>
          <p:nvPr/>
        </p:nvSpPr>
        <p:spPr>
          <a:xfrm>
            <a:off x="702479" y="509038"/>
            <a:ext cx="8117673" cy="461665"/>
          </a:xfrm>
          <a:prstGeom prst="rect">
            <a:avLst/>
          </a:prstGeom>
          <a:noFill/>
        </p:spPr>
        <p:txBody>
          <a:bodyPr wrap="square" rtlCol="0">
            <a:spAutoFit/>
          </a:bodyPr>
          <a:lstStyle/>
          <a:p>
            <a:r>
              <a:rPr lang="tr-TR" sz="2400" b="1" dirty="0" smtClean="0">
                <a:solidFill>
                  <a:srgbClr val="FF0000"/>
                </a:solidFill>
              </a:rPr>
              <a:t>DEA’nın Ülkemizdeki Tarihsel Gelişimi-I</a:t>
            </a:r>
            <a:endParaRPr lang="tr-TR" sz="2400" b="1" dirty="0">
              <a:solidFill>
                <a:srgbClr val="FF0000"/>
              </a:solidFill>
            </a:endParaRPr>
          </a:p>
        </p:txBody>
      </p:sp>
    </p:spTree>
    <p:extLst>
      <p:ext uri="{BB962C8B-B14F-4D97-AF65-F5344CB8AC3E}">
        <p14:creationId xmlns:p14="http://schemas.microsoft.com/office/powerpoint/2010/main" val="34858671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45793</TotalTime>
  <Words>4855</Words>
  <Application>Microsoft Office PowerPoint</Application>
  <PresentationFormat>Ekran Gösterisi (4:3)</PresentationFormat>
  <Paragraphs>596</Paragraphs>
  <Slides>72</Slides>
  <Notes>72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72</vt:i4>
      </vt:variant>
    </vt:vector>
  </HeadingPairs>
  <TitlesOfParts>
    <vt:vector size="79" baseType="lpstr">
      <vt:lpstr>Arial</vt:lpstr>
      <vt:lpstr>Calibri</vt:lpstr>
      <vt:lpstr>Helvetica Light</vt:lpstr>
      <vt:lpstr>Segoe UI Semilight</vt:lpstr>
      <vt:lpstr>Symbol</vt:lpstr>
      <vt:lpstr>Times New Roman</vt:lpstr>
      <vt:lpstr>Office Teması</vt:lpstr>
      <vt:lpstr>T.C. CUMHURBAŞKANLIĞI STRATEJİ VE BÜTÇE BAŞKANLIĞI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Yasin KABA</dc:creator>
  <cp:lastModifiedBy>Melike TEZCAN</cp:lastModifiedBy>
  <cp:revision>1697</cp:revision>
  <cp:lastPrinted>2019-01-07T06:48:26Z</cp:lastPrinted>
  <dcterms:created xsi:type="dcterms:W3CDTF">2018-10-12T07:31:23Z</dcterms:created>
  <dcterms:modified xsi:type="dcterms:W3CDTF">2024-12-13T11:48:09Z</dcterms:modified>
</cp:coreProperties>
</file>